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unknown"/>
  <Default Extension="emf" ContentType="image/x-emf"/>
  <Default Extension="jpg" ContentType="image/jpeg"/>
  <Default Extension="vml" ContentType="application/vnd.openxmlformats-officedocument.vmlDrawing"/>
  <Default Extension="gif" ContentType="image/gi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0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2.xml" ContentType="application/vnd.openxmlformats-officedocument.presentationml.notesSlide+xml"/>
  <Override PartName="/ppt/tags/tag5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7.xml" ContentType="application/vnd.openxmlformats-officedocument.presentationml.notesSlide+xml"/>
  <Override PartName="/ppt/tags/tag71.xml" ContentType="application/vnd.openxmlformats-officedocument.presentationml.tags+xml"/>
  <Override PartName="/ppt/notesSlides/notesSlide18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443" r:id="rId2"/>
    <p:sldId id="444" r:id="rId3"/>
    <p:sldId id="464" r:id="rId4"/>
    <p:sldId id="465" r:id="rId5"/>
    <p:sldId id="531" r:id="rId6"/>
    <p:sldId id="552" r:id="rId7"/>
    <p:sldId id="568" r:id="rId8"/>
    <p:sldId id="569" r:id="rId9"/>
    <p:sldId id="570" r:id="rId10"/>
    <p:sldId id="566" r:id="rId11"/>
    <p:sldId id="567" r:id="rId12"/>
    <p:sldId id="571" r:id="rId13"/>
    <p:sldId id="550" r:id="rId14"/>
    <p:sldId id="572" r:id="rId15"/>
    <p:sldId id="573" r:id="rId16"/>
    <p:sldId id="535" r:id="rId17"/>
    <p:sldId id="574" r:id="rId18"/>
    <p:sldId id="536" r:id="rId19"/>
    <p:sldId id="537" r:id="rId20"/>
    <p:sldId id="538" r:id="rId21"/>
    <p:sldId id="575" r:id="rId22"/>
    <p:sldId id="576" r:id="rId23"/>
    <p:sldId id="577" r:id="rId24"/>
    <p:sldId id="578" r:id="rId25"/>
    <p:sldId id="579" r:id="rId26"/>
    <p:sldId id="580" r:id="rId27"/>
    <p:sldId id="581" r:id="rId28"/>
    <p:sldId id="582" r:id="rId29"/>
    <p:sldId id="583" r:id="rId30"/>
    <p:sldId id="584" r:id="rId31"/>
    <p:sldId id="585" r:id="rId32"/>
    <p:sldId id="586" r:id="rId33"/>
    <p:sldId id="509" r:id="rId34"/>
  </p:sldIdLst>
  <p:sldSz cx="9144000" cy="6858000" type="screen4x3"/>
  <p:notesSz cx="9296400" cy="7010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85E2C"/>
    <a:srgbClr val="000099"/>
    <a:srgbClr val="FFC000"/>
    <a:srgbClr val="944705"/>
    <a:srgbClr val="8518A2"/>
    <a:srgbClr val="59D220"/>
    <a:srgbClr val="C17838"/>
    <a:srgbClr val="FFD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19" autoAdjust="0"/>
  </p:normalViewPr>
  <p:slideViewPr>
    <p:cSldViewPr snapToGrid="0" snapToObjects="1">
      <p:cViewPr varScale="1">
        <p:scale>
          <a:sx n="81" d="100"/>
          <a:sy n="81" d="100"/>
        </p:scale>
        <p:origin x="-18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C2012\Desktop\Real%20Business\Documents\Meeting%20Notes%20and%20Comments\20140522GroupMeeting\New%20Microsoft%20Excel%20Workshe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"/>
          <c:y val="0.00293935157099042"/>
          <c:w val="0.902236001749781"/>
          <c:h val="0.897198891805191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Sheet1!$B$12:$B$1112</c:f>
              <c:numCache>
                <c:formatCode>General</c:formatCode>
                <c:ptCount val="1101"/>
                <c:pt idx="0">
                  <c:v>-0.1</c:v>
                </c:pt>
                <c:pt idx="1">
                  <c:v>-0.099</c:v>
                </c:pt>
                <c:pt idx="2">
                  <c:v>-0.098</c:v>
                </c:pt>
                <c:pt idx="3">
                  <c:v>-0.097</c:v>
                </c:pt>
                <c:pt idx="4">
                  <c:v>-0.096</c:v>
                </c:pt>
                <c:pt idx="5">
                  <c:v>-0.095</c:v>
                </c:pt>
                <c:pt idx="6">
                  <c:v>-0.094</c:v>
                </c:pt>
                <c:pt idx="7">
                  <c:v>-0.093</c:v>
                </c:pt>
                <c:pt idx="8">
                  <c:v>-0.092</c:v>
                </c:pt>
                <c:pt idx="9">
                  <c:v>-0.091</c:v>
                </c:pt>
                <c:pt idx="10">
                  <c:v>-0.09</c:v>
                </c:pt>
                <c:pt idx="11">
                  <c:v>-0.089</c:v>
                </c:pt>
                <c:pt idx="12">
                  <c:v>-0.088</c:v>
                </c:pt>
                <c:pt idx="13">
                  <c:v>-0.087</c:v>
                </c:pt>
                <c:pt idx="14">
                  <c:v>-0.086</c:v>
                </c:pt>
                <c:pt idx="15">
                  <c:v>-0.085</c:v>
                </c:pt>
                <c:pt idx="16">
                  <c:v>-0.084</c:v>
                </c:pt>
                <c:pt idx="17">
                  <c:v>-0.083</c:v>
                </c:pt>
                <c:pt idx="18">
                  <c:v>-0.082</c:v>
                </c:pt>
                <c:pt idx="19">
                  <c:v>-0.081</c:v>
                </c:pt>
                <c:pt idx="20">
                  <c:v>-0.08</c:v>
                </c:pt>
                <c:pt idx="21">
                  <c:v>-0.079</c:v>
                </c:pt>
                <c:pt idx="22">
                  <c:v>-0.078</c:v>
                </c:pt>
                <c:pt idx="23">
                  <c:v>-0.077</c:v>
                </c:pt>
                <c:pt idx="24">
                  <c:v>-0.076</c:v>
                </c:pt>
                <c:pt idx="25">
                  <c:v>-0.075</c:v>
                </c:pt>
                <c:pt idx="26">
                  <c:v>-0.074</c:v>
                </c:pt>
                <c:pt idx="27">
                  <c:v>-0.073</c:v>
                </c:pt>
                <c:pt idx="28">
                  <c:v>-0.072</c:v>
                </c:pt>
                <c:pt idx="29">
                  <c:v>-0.071</c:v>
                </c:pt>
                <c:pt idx="30">
                  <c:v>-0.07</c:v>
                </c:pt>
                <c:pt idx="31">
                  <c:v>-0.069</c:v>
                </c:pt>
                <c:pt idx="32">
                  <c:v>-0.068</c:v>
                </c:pt>
                <c:pt idx="33">
                  <c:v>-0.067</c:v>
                </c:pt>
                <c:pt idx="34">
                  <c:v>-0.066</c:v>
                </c:pt>
                <c:pt idx="35">
                  <c:v>-0.065</c:v>
                </c:pt>
                <c:pt idx="36">
                  <c:v>-0.064</c:v>
                </c:pt>
                <c:pt idx="37">
                  <c:v>-0.063</c:v>
                </c:pt>
                <c:pt idx="38">
                  <c:v>-0.062</c:v>
                </c:pt>
                <c:pt idx="39">
                  <c:v>-0.061</c:v>
                </c:pt>
                <c:pt idx="40">
                  <c:v>-0.06</c:v>
                </c:pt>
                <c:pt idx="41">
                  <c:v>-0.059</c:v>
                </c:pt>
                <c:pt idx="42">
                  <c:v>-0.058</c:v>
                </c:pt>
                <c:pt idx="43">
                  <c:v>-0.057</c:v>
                </c:pt>
                <c:pt idx="44">
                  <c:v>-0.056</c:v>
                </c:pt>
                <c:pt idx="45">
                  <c:v>-0.055</c:v>
                </c:pt>
                <c:pt idx="46">
                  <c:v>-0.054</c:v>
                </c:pt>
                <c:pt idx="47">
                  <c:v>-0.053</c:v>
                </c:pt>
                <c:pt idx="48">
                  <c:v>-0.052</c:v>
                </c:pt>
                <c:pt idx="49">
                  <c:v>-0.051</c:v>
                </c:pt>
                <c:pt idx="50">
                  <c:v>-0.05</c:v>
                </c:pt>
                <c:pt idx="51">
                  <c:v>-0.049</c:v>
                </c:pt>
                <c:pt idx="52">
                  <c:v>-0.048</c:v>
                </c:pt>
                <c:pt idx="53">
                  <c:v>-0.047</c:v>
                </c:pt>
                <c:pt idx="54">
                  <c:v>-0.046</c:v>
                </c:pt>
                <c:pt idx="55">
                  <c:v>-0.045</c:v>
                </c:pt>
                <c:pt idx="56">
                  <c:v>-0.044</c:v>
                </c:pt>
                <c:pt idx="57">
                  <c:v>-0.0429999999999999</c:v>
                </c:pt>
                <c:pt idx="58">
                  <c:v>-0.0419999999999999</c:v>
                </c:pt>
                <c:pt idx="59">
                  <c:v>-0.0409999999999999</c:v>
                </c:pt>
                <c:pt idx="60">
                  <c:v>-0.0399999999999999</c:v>
                </c:pt>
                <c:pt idx="61">
                  <c:v>-0.0389999999999999</c:v>
                </c:pt>
                <c:pt idx="62">
                  <c:v>-0.0379999999999999</c:v>
                </c:pt>
                <c:pt idx="63">
                  <c:v>-0.0369999999999999</c:v>
                </c:pt>
                <c:pt idx="64">
                  <c:v>-0.0359999999999999</c:v>
                </c:pt>
                <c:pt idx="65">
                  <c:v>-0.0349999999999999</c:v>
                </c:pt>
                <c:pt idx="66">
                  <c:v>-0.0339999999999999</c:v>
                </c:pt>
                <c:pt idx="67">
                  <c:v>-0.0329999999999999</c:v>
                </c:pt>
                <c:pt idx="68">
                  <c:v>-0.0319999999999999</c:v>
                </c:pt>
                <c:pt idx="69">
                  <c:v>-0.0309999999999999</c:v>
                </c:pt>
                <c:pt idx="70">
                  <c:v>-0.0299999999999999</c:v>
                </c:pt>
                <c:pt idx="71">
                  <c:v>-0.0289999999999999</c:v>
                </c:pt>
                <c:pt idx="72">
                  <c:v>-0.0279999999999999</c:v>
                </c:pt>
                <c:pt idx="73">
                  <c:v>-0.0269999999999999</c:v>
                </c:pt>
                <c:pt idx="74">
                  <c:v>-0.0259999999999999</c:v>
                </c:pt>
                <c:pt idx="75">
                  <c:v>-0.0249999999999999</c:v>
                </c:pt>
                <c:pt idx="76">
                  <c:v>-0.0239999999999999</c:v>
                </c:pt>
                <c:pt idx="77">
                  <c:v>-0.0229999999999999</c:v>
                </c:pt>
                <c:pt idx="78">
                  <c:v>-0.0219999999999999</c:v>
                </c:pt>
                <c:pt idx="79">
                  <c:v>-0.0209999999999999</c:v>
                </c:pt>
                <c:pt idx="80">
                  <c:v>-0.0199999999999999</c:v>
                </c:pt>
                <c:pt idx="81">
                  <c:v>-0.0189999999999999</c:v>
                </c:pt>
                <c:pt idx="82">
                  <c:v>-0.0179999999999999</c:v>
                </c:pt>
                <c:pt idx="83">
                  <c:v>-0.0169999999999999</c:v>
                </c:pt>
                <c:pt idx="84">
                  <c:v>-0.0159999999999999</c:v>
                </c:pt>
                <c:pt idx="85">
                  <c:v>-0.0149999999999999</c:v>
                </c:pt>
                <c:pt idx="86">
                  <c:v>-0.0139999999999999</c:v>
                </c:pt>
                <c:pt idx="87">
                  <c:v>-0.0129999999999999</c:v>
                </c:pt>
                <c:pt idx="88">
                  <c:v>-0.0119999999999999</c:v>
                </c:pt>
                <c:pt idx="89">
                  <c:v>-0.0109999999999999</c:v>
                </c:pt>
                <c:pt idx="90">
                  <c:v>-0.00999999999999991</c:v>
                </c:pt>
                <c:pt idx="91">
                  <c:v>-0.00899999999999991</c:v>
                </c:pt>
                <c:pt idx="92">
                  <c:v>-0.00799999999999991</c:v>
                </c:pt>
                <c:pt idx="93">
                  <c:v>-0.00699999999999991</c:v>
                </c:pt>
                <c:pt idx="94">
                  <c:v>-0.00599999999999991</c:v>
                </c:pt>
                <c:pt idx="95">
                  <c:v>-0.00499999999999991</c:v>
                </c:pt>
                <c:pt idx="96">
                  <c:v>-0.00399999999999991</c:v>
                </c:pt>
                <c:pt idx="97">
                  <c:v>-0.00299999999999991</c:v>
                </c:pt>
                <c:pt idx="98">
                  <c:v>-0.0019999999999999</c:v>
                </c:pt>
                <c:pt idx="99">
                  <c:v>-0.000999999999999904</c:v>
                </c:pt>
                <c:pt idx="100">
                  <c:v>0.0</c:v>
                </c:pt>
                <c:pt idx="101">
                  <c:v>0.001</c:v>
                </c:pt>
                <c:pt idx="102">
                  <c:v>0.00199999999999999</c:v>
                </c:pt>
                <c:pt idx="103">
                  <c:v>0.00299999999999999</c:v>
                </c:pt>
                <c:pt idx="104">
                  <c:v>0.00399999999999999</c:v>
                </c:pt>
                <c:pt idx="105">
                  <c:v>0.00499999999999999</c:v>
                </c:pt>
                <c:pt idx="106">
                  <c:v>0.00599999999999999</c:v>
                </c:pt>
                <c:pt idx="107">
                  <c:v>0.00699999999999999</c:v>
                </c:pt>
                <c:pt idx="108">
                  <c:v>0.00799999999999999</c:v>
                </c:pt>
                <c:pt idx="109">
                  <c:v>0.00899999999999999</c:v>
                </c:pt>
                <c:pt idx="110">
                  <c:v>0.01</c:v>
                </c:pt>
                <c:pt idx="111">
                  <c:v>0.011</c:v>
                </c:pt>
                <c:pt idx="112">
                  <c:v>0.012</c:v>
                </c:pt>
                <c:pt idx="113">
                  <c:v>0.013</c:v>
                </c:pt>
                <c:pt idx="114">
                  <c:v>0.014</c:v>
                </c:pt>
                <c:pt idx="115">
                  <c:v>0.015</c:v>
                </c:pt>
                <c:pt idx="116">
                  <c:v>0.016</c:v>
                </c:pt>
                <c:pt idx="117">
                  <c:v>0.017</c:v>
                </c:pt>
                <c:pt idx="118">
                  <c:v>0.018</c:v>
                </c:pt>
                <c:pt idx="119">
                  <c:v>0.019</c:v>
                </c:pt>
                <c:pt idx="120">
                  <c:v>0.02</c:v>
                </c:pt>
                <c:pt idx="121">
                  <c:v>0.021</c:v>
                </c:pt>
                <c:pt idx="122">
                  <c:v>0.022</c:v>
                </c:pt>
                <c:pt idx="123">
                  <c:v>0.023</c:v>
                </c:pt>
                <c:pt idx="124">
                  <c:v>0.024</c:v>
                </c:pt>
                <c:pt idx="125">
                  <c:v>0.025</c:v>
                </c:pt>
                <c:pt idx="126">
                  <c:v>0.026</c:v>
                </c:pt>
                <c:pt idx="127">
                  <c:v>0.027</c:v>
                </c:pt>
                <c:pt idx="128">
                  <c:v>0.028</c:v>
                </c:pt>
                <c:pt idx="129">
                  <c:v>0.029</c:v>
                </c:pt>
                <c:pt idx="130">
                  <c:v>0.03</c:v>
                </c:pt>
                <c:pt idx="131">
                  <c:v>0.031</c:v>
                </c:pt>
                <c:pt idx="132">
                  <c:v>0.032</c:v>
                </c:pt>
                <c:pt idx="133">
                  <c:v>0.033</c:v>
                </c:pt>
                <c:pt idx="134">
                  <c:v>0.034</c:v>
                </c:pt>
                <c:pt idx="135">
                  <c:v>0.035</c:v>
                </c:pt>
                <c:pt idx="136">
                  <c:v>0.036</c:v>
                </c:pt>
                <c:pt idx="137">
                  <c:v>0.037</c:v>
                </c:pt>
                <c:pt idx="138">
                  <c:v>0.038</c:v>
                </c:pt>
                <c:pt idx="139">
                  <c:v>0.039</c:v>
                </c:pt>
                <c:pt idx="140">
                  <c:v>0.04</c:v>
                </c:pt>
                <c:pt idx="141">
                  <c:v>0.041</c:v>
                </c:pt>
                <c:pt idx="142">
                  <c:v>0.042</c:v>
                </c:pt>
                <c:pt idx="143">
                  <c:v>0.043</c:v>
                </c:pt>
                <c:pt idx="144">
                  <c:v>0.044</c:v>
                </c:pt>
                <c:pt idx="145">
                  <c:v>0.045</c:v>
                </c:pt>
                <c:pt idx="146">
                  <c:v>0.046</c:v>
                </c:pt>
                <c:pt idx="147">
                  <c:v>0.047</c:v>
                </c:pt>
                <c:pt idx="148">
                  <c:v>0.048</c:v>
                </c:pt>
                <c:pt idx="149">
                  <c:v>0.049</c:v>
                </c:pt>
                <c:pt idx="150">
                  <c:v>0.05</c:v>
                </c:pt>
                <c:pt idx="151">
                  <c:v>0.051</c:v>
                </c:pt>
                <c:pt idx="152">
                  <c:v>0.052</c:v>
                </c:pt>
                <c:pt idx="153">
                  <c:v>0.053</c:v>
                </c:pt>
                <c:pt idx="154">
                  <c:v>0.054</c:v>
                </c:pt>
                <c:pt idx="155">
                  <c:v>0.055</c:v>
                </c:pt>
                <c:pt idx="156">
                  <c:v>0.056</c:v>
                </c:pt>
                <c:pt idx="157">
                  <c:v>0.057</c:v>
                </c:pt>
                <c:pt idx="158">
                  <c:v>0.058</c:v>
                </c:pt>
                <c:pt idx="159">
                  <c:v>0.059</c:v>
                </c:pt>
                <c:pt idx="160">
                  <c:v>0.06</c:v>
                </c:pt>
                <c:pt idx="161">
                  <c:v>0.061</c:v>
                </c:pt>
                <c:pt idx="162">
                  <c:v>0.062</c:v>
                </c:pt>
                <c:pt idx="163">
                  <c:v>0.063</c:v>
                </c:pt>
                <c:pt idx="164">
                  <c:v>0.064</c:v>
                </c:pt>
                <c:pt idx="165">
                  <c:v>0.065</c:v>
                </c:pt>
                <c:pt idx="166">
                  <c:v>0.066</c:v>
                </c:pt>
                <c:pt idx="167">
                  <c:v>0.067</c:v>
                </c:pt>
                <c:pt idx="168">
                  <c:v>0.068</c:v>
                </c:pt>
                <c:pt idx="169">
                  <c:v>0.069</c:v>
                </c:pt>
                <c:pt idx="170">
                  <c:v>0.07</c:v>
                </c:pt>
                <c:pt idx="171">
                  <c:v>0.071</c:v>
                </c:pt>
                <c:pt idx="172">
                  <c:v>0.072</c:v>
                </c:pt>
                <c:pt idx="173">
                  <c:v>0.073</c:v>
                </c:pt>
                <c:pt idx="174">
                  <c:v>0.074</c:v>
                </c:pt>
                <c:pt idx="175">
                  <c:v>0.075</c:v>
                </c:pt>
                <c:pt idx="176">
                  <c:v>0.076</c:v>
                </c:pt>
                <c:pt idx="177">
                  <c:v>0.077</c:v>
                </c:pt>
                <c:pt idx="178">
                  <c:v>0.078</c:v>
                </c:pt>
                <c:pt idx="179">
                  <c:v>0.079</c:v>
                </c:pt>
                <c:pt idx="180">
                  <c:v>0.08</c:v>
                </c:pt>
                <c:pt idx="181">
                  <c:v>0.081</c:v>
                </c:pt>
                <c:pt idx="182">
                  <c:v>0.082</c:v>
                </c:pt>
                <c:pt idx="183">
                  <c:v>0.083</c:v>
                </c:pt>
                <c:pt idx="184">
                  <c:v>0.084</c:v>
                </c:pt>
                <c:pt idx="185">
                  <c:v>0.085</c:v>
                </c:pt>
                <c:pt idx="186">
                  <c:v>0.086</c:v>
                </c:pt>
                <c:pt idx="187">
                  <c:v>0.087</c:v>
                </c:pt>
                <c:pt idx="188">
                  <c:v>0.088</c:v>
                </c:pt>
                <c:pt idx="189">
                  <c:v>0.089</c:v>
                </c:pt>
                <c:pt idx="190">
                  <c:v>0.09</c:v>
                </c:pt>
                <c:pt idx="191">
                  <c:v>0.091</c:v>
                </c:pt>
                <c:pt idx="192">
                  <c:v>0.092</c:v>
                </c:pt>
                <c:pt idx="193">
                  <c:v>0.093</c:v>
                </c:pt>
                <c:pt idx="194">
                  <c:v>0.094</c:v>
                </c:pt>
                <c:pt idx="195">
                  <c:v>0.095</c:v>
                </c:pt>
                <c:pt idx="196">
                  <c:v>0.096</c:v>
                </c:pt>
                <c:pt idx="197">
                  <c:v>0.097</c:v>
                </c:pt>
                <c:pt idx="198">
                  <c:v>0.098</c:v>
                </c:pt>
                <c:pt idx="199">
                  <c:v>0.099</c:v>
                </c:pt>
                <c:pt idx="200">
                  <c:v>0.1</c:v>
                </c:pt>
                <c:pt idx="201">
                  <c:v>0.101</c:v>
                </c:pt>
                <c:pt idx="202">
                  <c:v>0.102</c:v>
                </c:pt>
                <c:pt idx="203">
                  <c:v>0.103</c:v>
                </c:pt>
                <c:pt idx="204">
                  <c:v>0.104</c:v>
                </c:pt>
                <c:pt idx="205">
                  <c:v>0.105</c:v>
                </c:pt>
                <c:pt idx="206">
                  <c:v>0.106</c:v>
                </c:pt>
                <c:pt idx="207">
                  <c:v>0.107</c:v>
                </c:pt>
                <c:pt idx="208">
                  <c:v>0.108</c:v>
                </c:pt>
                <c:pt idx="209">
                  <c:v>0.109</c:v>
                </c:pt>
                <c:pt idx="210">
                  <c:v>0.11</c:v>
                </c:pt>
                <c:pt idx="211">
                  <c:v>0.111</c:v>
                </c:pt>
                <c:pt idx="212">
                  <c:v>0.112</c:v>
                </c:pt>
                <c:pt idx="213">
                  <c:v>0.113</c:v>
                </c:pt>
                <c:pt idx="214">
                  <c:v>0.114</c:v>
                </c:pt>
                <c:pt idx="215">
                  <c:v>0.115</c:v>
                </c:pt>
                <c:pt idx="216">
                  <c:v>0.116</c:v>
                </c:pt>
                <c:pt idx="217">
                  <c:v>0.117</c:v>
                </c:pt>
                <c:pt idx="218">
                  <c:v>0.118</c:v>
                </c:pt>
                <c:pt idx="219">
                  <c:v>0.119</c:v>
                </c:pt>
                <c:pt idx="220">
                  <c:v>0.12</c:v>
                </c:pt>
                <c:pt idx="221">
                  <c:v>0.121</c:v>
                </c:pt>
                <c:pt idx="222">
                  <c:v>0.122</c:v>
                </c:pt>
                <c:pt idx="223">
                  <c:v>0.123</c:v>
                </c:pt>
                <c:pt idx="224">
                  <c:v>0.124</c:v>
                </c:pt>
                <c:pt idx="225">
                  <c:v>0.125</c:v>
                </c:pt>
                <c:pt idx="226">
                  <c:v>0.126</c:v>
                </c:pt>
                <c:pt idx="227">
                  <c:v>0.127</c:v>
                </c:pt>
                <c:pt idx="228">
                  <c:v>0.128</c:v>
                </c:pt>
                <c:pt idx="229">
                  <c:v>0.129</c:v>
                </c:pt>
                <c:pt idx="230">
                  <c:v>0.13</c:v>
                </c:pt>
                <c:pt idx="231">
                  <c:v>0.131</c:v>
                </c:pt>
                <c:pt idx="232">
                  <c:v>0.132</c:v>
                </c:pt>
                <c:pt idx="233">
                  <c:v>0.133</c:v>
                </c:pt>
                <c:pt idx="234">
                  <c:v>0.134</c:v>
                </c:pt>
                <c:pt idx="235">
                  <c:v>0.135</c:v>
                </c:pt>
                <c:pt idx="236">
                  <c:v>0.136</c:v>
                </c:pt>
                <c:pt idx="237">
                  <c:v>0.137</c:v>
                </c:pt>
                <c:pt idx="238">
                  <c:v>0.138</c:v>
                </c:pt>
                <c:pt idx="239">
                  <c:v>0.139</c:v>
                </c:pt>
                <c:pt idx="240">
                  <c:v>0.14</c:v>
                </c:pt>
                <c:pt idx="241">
                  <c:v>0.141</c:v>
                </c:pt>
                <c:pt idx="242">
                  <c:v>0.142</c:v>
                </c:pt>
                <c:pt idx="243">
                  <c:v>0.143</c:v>
                </c:pt>
                <c:pt idx="244">
                  <c:v>0.144</c:v>
                </c:pt>
                <c:pt idx="245">
                  <c:v>0.145</c:v>
                </c:pt>
                <c:pt idx="246">
                  <c:v>0.146</c:v>
                </c:pt>
                <c:pt idx="247">
                  <c:v>0.147</c:v>
                </c:pt>
                <c:pt idx="248">
                  <c:v>0.148</c:v>
                </c:pt>
                <c:pt idx="249">
                  <c:v>0.149</c:v>
                </c:pt>
                <c:pt idx="250">
                  <c:v>0.15</c:v>
                </c:pt>
                <c:pt idx="251">
                  <c:v>0.151</c:v>
                </c:pt>
                <c:pt idx="252">
                  <c:v>0.152</c:v>
                </c:pt>
                <c:pt idx="253">
                  <c:v>0.153</c:v>
                </c:pt>
                <c:pt idx="254">
                  <c:v>0.154</c:v>
                </c:pt>
                <c:pt idx="255">
                  <c:v>0.155</c:v>
                </c:pt>
                <c:pt idx="256">
                  <c:v>0.156</c:v>
                </c:pt>
                <c:pt idx="257">
                  <c:v>0.157</c:v>
                </c:pt>
                <c:pt idx="258">
                  <c:v>0.158</c:v>
                </c:pt>
                <c:pt idx="259">
                  <c:v>0.159</c:v>
                </c:pt>
                <c:pt idx="260">
                  <c:v>0.16</c:v>
                </c:pt>
                <c:pt idx="261">
                  <c:v>0.161</c:v>
                </c:pt>
                <c:pt idx="262">
                  <c:v>0.162</c:v>
                </c:pt>
                <c:pt idx="263">
                  <c:v>0.163</c:v>
                </c:pt>
                <c:pt idx="264">
                  <c:v>0.164</c:v>
                </c:pt>
                <c:pt idx="265">
                  <c:v>0.165</c:v>
                </c:pt>
                <c:pt idx="266">
                  <c:v>0.166</c:v>
                </c:pt>
                <c:pt idx="267">
                  <c:v>0.167</c:v>
                </c:pt>
                <c:pt idx="268">
                  <c:v>0.168</c:v>
                </c:pt>
                <c:pt idx="269">
                  <c:v>0.169</c:v>
                </c:pt>
                <c:pt idx="270">
                  <c:v>0.17</c:v>
                </c:pt>
                <c:pt idx="271">
                  <c:v>0.171</c:v>
                </c:pt>
                <c:pt idx="272">
                  <c:v>0.172</c:v>
                </c:pt>
                <c:pt idx="273">
                  <c:v>0.173</c:v>
                </c:pt>
                <c:pt idx="274">
                  <c:v>0.174</c:v>
                </c:pt>
                <c:pt idx="275">
                  <c:v>0.175</c:v>
                </c:pt>
                <c:pt idx="276">
                  <c:v>0.176</c:v>
                </c:pt>
                <c:pt idx="277">
                  <c:v>0.177</c:v>
                </c:pt>
                <c:pt idx="278">
                  <c:v>0.178</c:v>
                </c:pt>
                <c:pt idx="279">
                  <c:v>0.179</c:v>
                </c:pt>
                <c:pt idx="280">
                  <c:v>0.18</c:v>
                </c:pt>
                <c:pt idx="281">
                  <c:v>0.181</c:v>
                </c:pt>
                <c:pt idx="282">
                  <c:v>0.182</c:v>
                </c:pt>
                <c:pt idx="283">
                  <c:v>0.183</c:v>
                </c:pt>
                <c:pt idx="284">
                  <c:v>0.184</c:v>
                </c:pt>
                <c:pt idx="285">
                  <c:v>0.185</c:v>
                </c:pt>
                <c:pt idx="286">
                  <c:v>0.186</c:v>
                </c:pt>
                <c:pt idx="287">
                  <c:v>0.187</c:v>
                </c:pt>
                <c:pt idx="288">
                  <c:v>0.188</c:v>
                </c:pt>
                <c:pt idx="289">
                  <c:v>0.189</c:v>
                </c:pt>
                <c:pt idx="290">
                  <c:v>0.19</c:v>
                </c:pt>
                <c:pt idx="291">
                  <c:v>0.191</c:v>
                </c:pt>
                <c:pt idx="292">
                  <c:v>0.192</c:v>
                </c:pt>
                <c:pt idx="293">
                  <c:v>0.193</c:v>
                </c:pt>
                <c:pt idx="294">
                  <c:v>0.194</c:v>
                </c:pt>
                <c:pt idx="295">
                  <c:v>0.195</c:v>
                </c:pt>
                <c:pt idx="296">
                  <c:v>0.196</c:v>
                </c:pt>
                <c:pt idx="297">
                  <c:v>0.197</c:v>
                </c:pt>
                <c:pt idx="298">
                  <c:v>0.198</c:v>
                </c:pt>
                <c:pt idx="299">
                  <c:v>0.199</c:v>
                </c:pt>
                <c:pt idx="300">
                  <c:v>0.2</c:v>
                </c:pt>
                <c:pt idx="301">
                  <c:v>0.201</c:v>
                </c:pt>
                <c:pt idx="302">
                  <c:v>0.202</c:v>
                </c:pt>
                <c:pt idx="303">
                  <c:v>0.203</c:v>
                </c:pt>
                <c:pt idx="304">
                  <c:v>0.204</c:v>
                </c:pt>
                <c:pt idx="305">
                  <c:v>0.205</c:v>
                </c:pt>
                <c:pt idx="306">
                  <c:v>0.206</c:v>
                </c:pt>
                <c:pt idx="307">
                  <c:v>0.207</c:v>
                </c:pt>
                <c:pt idx="308">
                  <c:v>0.208</c:v>
                </c:pt>
                <c:pt idx="309">
                  <c:v>0.209</c:v>
                </c:pt>
                <c:pt idx="310">
                  <c:v>0.21</c:v>
                </c:pt>
                <c:pt idx="311">
                  <c:v>0.211</c:v>
                </c:pt>
                <c:pt idx="312">
                  <c:v>0.212</c:v>
                </c:pt>
                <c:pt idx="313">
                  <c:v>0.213</c:v>
                </c:pt>
                <c:pt idx="314">
                  <c:v>0.214</c:v>
                </c:pt>
                <c:pt idx="315">
                  <c:v>0.215</c:v>
                </c:pt>
                <c:pt idx="316">
                  <c:v>0.216</c:v>
                </c:pt>
                <c:pt idx="317">
                  <c:v>0.217</c:v>
                </c:pt>
                <c:pt idx="318">
                  <c:v>0.218</c:v>
                </c:pt>
                <c:pt idx="319">
                  <c:v>0.219</c:v>
                </c:pt>
                <c:pt idx="320">
                  <c:v>0.22</c:v>
                </c:pt>
                <c:pt idx="321">
                  <c:v>0.221</c:v>
                </c:pt>
                <c:pt idx="322">
                  <c:v>0.222</c:v>
                </c:pt>
                <c:pt idx="323">
                  <c:v>0.223</c:v>
                </c:pt>
                <c:pt idx="324">
                  <c:v>0.224</c:v>
                </c:pt>
                <c:pt idx="325">
                  <c:v>0.225</c:v>
                </c:pt>
                <c:pt idx="326">
                  <c:v>0.226</c:v>
                </c:pt>
                <c:pt idx="327">
                  <c:v>0.227</c:v>
                </c:pt>
                <c:pt idx="328">
                  <c:v>0.228</c:v>
                </c:pt>
                <c:pt idx="329">
                  <c:v>0.229</c:v>
                </c:pt>
                <c:pt idx="330">
                  <c:v>0.23</c:v>
                </c:pt>
                <c:pt idx="331">
                  <c:v>0.231</c:v>
                </c:pt>
                <c:pt idx="332">
                  <c:v>0.232</c:v>
                </c:pt>
                <c:pt idx="333">
                  <c:v>0.233</c:v>
                </c:pt>
                <c:pt idx="334">
                  <c:v>0.234</c:v>
                </c:pt>
                <c:pt idx="335">
                  <c:v>0.235</c:v>
                </c:pt>
                <c:pt idx="336">
                  <c:v>0.236</c:v>
                </c:pt>
                <c:pt idx="337">
                  <c:v>0.237</c:v>
                </c:pt>
                <c:pt idx="338">
                  <c:v>0.238</c:v>
                </c:pt>
                <c:pt idx="339">
                  <c:v>0.239</c:v>
                </c:pt>
                <c:pt idx="340">
                  <c:v>0.24</c:v>
                </c:pt>
                <c:pt idx="341">
                  <c:v>0.241</c:v>
                </c:pt>
                <c:pt idx="342">
                  <c:v>0.242</c:v>
                </c:pt>
                <c:pt idx="343">
                  <c:v>0.243</c:v>
                </c:pt>
                <c:pt idx="344">
                  <c:v>0.244</c:v>
                </c:pt>
                <c:pt idx="345">
                  <c:v>0.245</c:v>
                </c:pt>
                <c:pt idx="346">
                  <c:v>0.246</c:v>
                </c:pt>
                <c:pt idx="347">
                  <c:v>0.247</c:v>
                </c:pt>
                <c:pt idx="348">
                  <c:v>0.248</c:v>
                </c:pt>
                <c:pt idx="349">
                  <c:v>0.249</c:v>
                </c:pt>
                <c:pt idx="350">
                  <c:v>0.25</c:v>
                </c:pt>
                <c:pt idx="351">
                  <c:v>0.251</c:v>
                </c:pt>
                <c:pt idx="352">
                  <c:v>0.252</c:v>
                </c:pt>
                <c:pt idx="353">
                  <c:v>0.253</c:v>
                </c:pt>
                <c:pt idx="354">
                  <c:v>0.254</c:v>
                </c:pt>
                <c:pt idx="355">
                  <c:v>0.255</c:v>
                </c:pt>
                <c:pt idx="356">
                  <c:v>0.256</c:v>
                </c:pt>
                <c:pt idx="357">
                  <c:v>0.257</c:v>
                </c:pt>
                <c:pt idx="358">
                  <c:v>0.258</c:v>
                </c:pt>
                <c:pt idx="359">
                  <c:v>0.259</c:v>
                </c:pt>
                <c:pt idx="360">
                  <c:v>0.26</c:v>
                </c:pt>
                <c:pt idx="361">
                  <c:v>0.261</c:v>
                </c:pt>
                <c:pt idx="362">
                  <c:v>0.262</c:v>
                </c:pt>
                <c:pt idx="363">
                  <c:v>0.263</c:v>
                </c:pt>
                <c:pt idx="364">
                  <c:v>0.264</c:v>
                </c:pt>
                <c:pt idx="365">
                  <c:v>0.265</c:v>
                </c:pt>
                <c:pt idx="366">
                  <c:v>0.266</c:v>
                </c:pt>
                <c:pt idx="367">
                  <c:v>0.267</c:v>
                </c:pt>
                <c:pt idx="368">
                  <c:v>0.268</c:v>
                </c:pt>
                <c:pt idx="369">
                  <c:v>0.269</c:v>
                </c:pt>
                <c:pt idx="370">
                  <c:v>0.27</c:v>
                </c:pt>
                <c:pt idx="371">
                  <c:v>0.271</c:v>
                </c:pt>
                <c:pt idx="372">
                  <c:v>0.272</c:v>
                </c:pt>
                <c:pt idx="373">
                  <c:v>0.273</c:v>
                </c:pt>
                <c:pt idx="374">
                  <c:v>0.274</c:v>
                </c:pt>
                <c:pt idx="375">
                  <c:v>0.275</c:v>
                </c:pt>
                <c:pt idx="376">
                  <c:v>0.276</c:v>
                </c:pt>
                <c:pt idx="377">
                  <c:v>0.277</c:v>
                </c:pt>
                <c:pt idx="378">
                  <c:v>0.278</c:v>
                </c:pt>
                <c:pt idx="379">
                  <c:v>0.279</c:v>
                </c:pt>
                <c:pt idx="380">
                  <c:v>0.28</c:v>
                </c:pt>
                <c:pt idx="381">
                  <c:v>0.281</c:v>
                </c:pt>
                <c:pt idx="382">
                  <c:v>0.282</c:v>
                </c:pt>
                <c:pt idx="383">
                  <c:v>0.283</c:v>
                </c:pt>
                <c:pt idx="384">
                  <c:v>0.284</c:v>
                </c:pt>
                <c:pt idx="385">
                  <c:v>0.285</c:v>
                </c:pt>
                <c:pt idx="386">
                  <c:v>0.286</c:v>
                </c:pt>
                <c:pt idx="387">
                  <c:v>0.287</c:v>
                </c:pt>
                <c:pt idx="388">
                  <c:v>0.288</c:v>
                </c:pt>
                <c:pt idx="389">
                  <c:v>0.289</c:v>
                </c:pt>
                <c:pt idx="390">
                  <c:v>0.29</c:v>
                </c:pt>
                <c:pt idx="391">
                  <c:v>0.291</c:v>
                </c:pt>
                <c:pt idx="392">
                  <c:v>0.292</c:v>
                </c:pt>
                <c:pt idx="393">
                  <c:v>0.293</c:v>
                </c:pt>
                <c:pt idx="394">
                  <c:v>0.294</c:v>
                </c:pt>
                <c:pt idx="395">
                  <c:v>0.295</c:v>
                </c:pt>
                <c:pt idx="396">
                  <c:v>0.296</c:v>
                </c:pt>
                <c:pt idx="397">
                  <c:v>0.297</c:v>
                </c:pt>
                <c:pt idx="398">
                  <c:v>0.298</c:v>
                </c:pt>
                <c:pt idx="399">
                  <c:v>0.299</c:v>
                </c:pt>
                <c:pt idx="400">
                  <c:v>0.3</c:v>
                </c:pt>
                <c:pt idx="401">
                  <c:v>0.301</c:v>
                </c:pt>
                <c:pt idx="402">
                  <c:v>0.302</c:v>
                </c:pt>
                <c:pt idx="403">
                  <c:v>0.303</c:v>
                </c:pt>
                <c:pt idx="404">
                  <c:v>0.304</c:v>
                </c:pt>
                <c:pt idx="405">
                  <c:v>0.305</c:v>
                </c:pt>
                <c:pt idx="406">
                  <c:v>0.306</c:v>
                </c:pt>
                <c:pt idx="407">
                  <c:v>0.307</c:v>
                </c:pt>
                <c:pt idx="408">
                  <c:v>0.308</c:v>
                </c:pt>
                <c:pt idx="409">
                  <c:v>0.309</c:v>
                </c:pt>
                <c:pt idx="410">
                  <c:v>0.31</c:v>
                </c:pt>
                <c:pt idx="411">
                  <c:v>0.311</c:v>
                </c:pt>
                <c:pt idx="412">
                  <c:v>0.312</c:v>
                </c:pt>
                <c:pt idx="413">
                  <c:v>0.313</c:v>
                </c:pt>
                <c:pt idx="414">
                  <c:v>0.314</c:v>
                </c:pt>
                <c:pt idx="415">
                  <c:v>0.315</c:v>
                </c:pt>
                <c:pt idx="416">
                  <c:v>0.316</c:v>
                </c:pt>
                <c:pt idx="417">
                  <c:v>0.317</c:v>
                </c:pt>
                <c:pt idx="418">
                  <c:v>0.318</c:v>
                </c:pt>
                <c:pt idx="419">
                  <c:v>0.319</c:v>
                </c:pt>
                <c:pt idx="420">
                  <c:v>0.32</c:v>
                </c:pt>
                <c:pt idx="421">
                  <c:v>0.321</c:v>
                </c:pt>
                <c:pt idx="422">
                  <c:v>0.322</c:v>
                </c:pt>
                <c:pt idx="423">
                  <c:v>0.323</c:v>
                </c:pt>
                <c:pt idx="424">
                  <c:v>0.324</c:v>
                </c:pt>
                <c:pt idx="425">
                  <c:v>0.325</c:v>
                </c:pt>
                <c:pt idx="426">
                  <c:v>0.326</c:v>
                </c:pt>
                <c:pt idx="427">
                  <c:v>0.327</c:v>
                </c:pt>
                <c:pt idx="428">
                  <c:v>0.328</c:v>
                </c:pt>
                <c:pt idx="429">
                  <c:v>0.329</c:v>
                </c:pt>
                <c:pt idx="430">
                  <c:v>0.33</c:v>
                </c:pt>
                <c:pt idx="431">
                  <c:v>0.331</c:v>
                </c:pt>
                <c:pt idx="432">
                  <c:v>0.332</c:v>
                </c:pt>
                <c:pt idx="433">
                  <c:v>0.333</c:v>
                </c:pt>
                <c:pt idx="434">
                  <c:v>0.334</c:v>
                </c:pt>
                <c:pt idx="435">
                  <c:v>0.335</c:v>
                </c:pt>
                <c:pt idx="436">
                  <c:v>0.336</c:v>
                </c:pt>
                <c:pt idx="437">
                  <c:v>0.337</c:v>
                </c:pt>
                <c:pt idx="438">
                  <c:v>0.338</c:v>
                </c:pt>
                <c:pt idx="439">
                  <c:v>0.339</c:v>
                </c:pt>
                <c:pt idx="440">
                  <c:v>0.34</c:v>
                </c:pt>
                <c:pt idx="441">
                  <c:v>0.341</c:v>
                </c:pt>
                <c:pt idx="442">
                  <c:v>0.342</c:v>
                </c:pt>
                <c:pt idx="443">
                  <c:v>0.343</c:v>
                </c:pt>
                <c:pt idx="444">
                  <c:v>0.344</c:v>
                </c:pt>
                <c:pt idx="445">
                  <c:v>0.345</c:v>
                </c:pt>
                <c:pt idx="446">
                  <c:v>0.346</c:v>
                </c:pt>
                <c:pt idx="447">
                  <c:v>0.347</c:v>
                </c:pt>
                <c:pt idx="448">
                  <c:v>0.348</c:v>
                </c:pt>
                <c:pt idx="449">
                  <c:v>0.349</c:v>
                </c:pt>
                <c:pt idx="450">
                  <c:v>0.35</c:v>
                </c:pt>
                <c:pt idx="451">
                  <c:v>0.351</c:v>
                </c:pt>
                <c:pt idx="452">
                  <c:v>0.352</c:v>
                </c:pt>
                <c:pt idx="453">
                  <c:v>0.353</c:v>
                </c:pt>
                <c:pt idx="454">
                  <c:v>0.354</c:v>
                </c:pt>
                <c:pt idx="455">
                  <c:v>0.355</c:v>
                </c:pt>
                <c:pt idx="456">
                  <c:v>0.356</c:v>
                </c:pt>
                <c:pt idx="457">
                  <c:v>0.357</c:v>
                </c:pt>
                <c:pt idx="458">
                  <c:v>0.358</c:v>
                </c:pt>
                <c:pt idx="459">
                  <c:v>0.359</c:v>
                </c:pt>
                <c:pt idx="460">
                  <c:v>0.36</c:v>
                </c:pt>
                <c:pt idx="461">
                  <c:v>0.361</c:v>
                </c:pt>
                <c:pt idx="462">
                  <c:v>0.362</c:v>
                </c:pt>
                <c:pt idx="463">
                  <c:v>0.363</c:v>
                </c:pt>
                <c:pt idx="464">
                  <c:v>0.364</c:v>
                </c:pt>
                <c:pt idx="465">
                  <c:v>0.365</c:v>
                </c:pt>
                <c:pt idx="466">
                  <c:v>0.366</c:v>
                </c:pt>
                <c:pt idx="467">
                  <c:v>0.367</c:v>
                </c:pt>
                <c:pt idx="468">
                  <c:v>0.368</c:v>
                </c:pt>
                <c:pt idx="469">
                  <c:v>0.369</c:v>
                </c:pt>
                <c:pt idx="470">
                  <c:v>0.37</c:v>
                </c:pt>
                <c:pt idx="471">
                  <c:v>0.371</c:v>
                </c:pt>
                <c:pt idx="472">
                  <c:v>0.372</c:v>
                </c:pt>
                <c:pt idx="473">
                  <c:v>0.373</c:v>
                </c:pt>
                <c:pt idx="474">
                  <c:v>0.374</c:v>
                </c:pt>
                <c:pt idx="475">
                  <c:v>0.375</c:v>
                </c:pt>
                <c:pt idx="476">
                  <c:v>0.376</c:v>
                </c:pt>
                <c:pt idx="477">
                  <c:v>0.377</c:v>
                </c:pt>
                <c:pt idx="478">
                  <c:v>0.378</c:v>
                </c:pt>
                <c:pt idx="479">
                  <c:v>0.379</c:v>
                </c:pt>
                <c:pt idx="480">
                  <c:v>0.38</c:v>
                </c:pt>
                <c:pt idx="481">
                  <c:v>0.381</c:v>
                </c:pt>
                <c:pt idx="482">
                  <c:v>0.382</c:v>
                </c:pt>
                <c:pt idx="483">
                  <c:v>0.383</c:v>
                </c:pt>
                <c:pt idx="484">
                  <c:v>0.384</c:v>
                </c:pt>
                <c:pt idx="485">
                  <c:v>0.385</c:v>
                </c:pt>
                <c:pt idx="486">
                  <c:v>0.386</c:v>
                </c:pt>
                <c:pt idx="487">
                  <c:v>0.387</c:v>
                </c:pt>
                <c:pt idx="488">
                  <c:v>0.388</c:v>
                </c:pt>
                <c:pt idx="489">
                  <c:v>0.389</c:v>
                </c:pt>
                <c:pt idx="490">
                  <c:v>0.39</c:v>
                </c:pt>
                <c:pt idx="491">
                  <c:v>0.391</c:v>
                </c:pt>
                <c:pt idx="492">
                  <c:v>0.392</c:v>
                </c:pt>
                <c:pt idx="493">
                  <c:v>0.393</c:v>
                </c:pt>
                <c:pt idx="494">
                  <c:v>0.394</c:v>
                </c:pt>
                <c:pt idx="495">
                  <c:v>0.395</c:v>
                </c:pt>
                <c:pt idx="496">
                  <c:v>0.396</c:v>
                </c:pt>
                <c:pt idx="497">
                  <c:v>0.397</c:v>
                </c:pt>
                <c:pt idx="498">
                  <c:v>0.398</c:v>
                </c:pt>
                <c:pt idx="499">
                  <c:v>0.399</c:v>
                </c:pt>
                <c:pt idx="500">
                  <c:v>0.4</c:v>
                </c:pt>
                <c:pt idx="501">
                  <c:v>0.401</c:v>
                </c:pt>
                <c:pt idx="502">
                  <c:v>0.402</c:v>
                </c:pt>
                <c:pt idx="503">
                  <c:v>0.403</c:v>
                </c:pt>
                <c:pt idx="504">
                  <c:v>0.404</c:v>
                </c:pt>
                <c:pt idx="505">
                  <c:v>0.405</c:v>
                </c:pt>
                <c:pt idx="506">
                  <c:v>0.406</c:v>
                </c:pt>
                <c:pt idx="507">
                  <c:v>0.407</c:v>
                </c:pt>
                <c:pt idx="508">
                  <c:v>0.408</c:v>
                </c:pt>
                <c:pt idx="509">
                  <c:v>0.409</c:v>
                </c:pt>
                <c:pt idx="510">
                  <c:v>0.41</c:v>
                </c:pt>
                <c:pt idx="511">
                  <c:v>0.411</c:v>
                </c:pt>
                <c:pt idx="512">
                  <c:v>0.412</c:v>
                </c:pt>
                <c:pt idx="513">
                  <c:v>0.413</c:v>
                </c:pt>
                <c:pt idx="514">
                  <c:v>0.414</c:v>
                </c:pt>
                <c:pt idx="515">
                  <c:v>0.415</c:v>
                </c:pt>
                <c:pt idx="516">
                  <c:v>0.416</c:v>
                </c:pt>
                <c:pt idx="517">
                  <c:v>0.417</c:v>
                </c:pt>
                <c:pt idx="518">
                  <c:v>0.418</c:v>
                </c:pt>
                <c:pt idx="519">
                  <c:v>0.419</c:v>
                </c:pt>
                <c:pt idx="520">
                  <c:v>0.42</c:v>
                </c:pt>
                <c:pt idx="521">
                  <c:v>0.421</c:v>
                </c:pt>
                <c:pt idx="522">
                  <c:v>0.422</c:v>
                </c:pt>
                <c:pt idx="523">
                  <c:v>0.423</c:v>
                </c:pt>
                <c:pt idx="524">
                  <c:v>0.424</c:v>
                </c:pt>
                <c:pt idx="525">
                  <c:v>0.425</c:v>
                </c:pt>
                <c:pt idx="526">
                  <c:v>0.426</c:v>
                </c:pt>
                <c:pt idx="527">
                  <c:v>0.427</c:v>
                </c:pt>
                <c:pt idx="528">
                  <c:v>0.428</c:v>
                </c:pt>
                <c:pt idx="529">
                  <c:v>0.429</c:v>
                </c:pt>
                <c:pt idx="530">
                  <c:v>0.43</c:v>
                </c:pt>
                <c:pt idx="531">
                  <c:v>0.431</c:v>
                </c:pt>
                <c:pt idx="532">
                  <c:v>0.432</c:v>
                </c:pt>
                <c:pt idx="533">
                  <c:v>0.433</c:v>
                </c:pt>
                <c:pt idx="534">
                  <c:v>0.434</c:v>
                </c:pt>
                <c:pt idx="535">
                  <c:v>0.435</c:v>
                </c:pt>
                <c:pt idx="536">
                  <c:v>0.436</c:v>
                </c:pt>
                <c:pt idx="537">
                  <c:v>0.437</c:v>
                </c:pt>
                <c:pt idx="538">
                  <c:v>0.438</c:v>
                </c:pt>
                <c:pt idx="539">
                  <c:v>0.439</c:v>
                </c:pt>
                <c:pt idx="540">
                  <c:v>0.44</c:v>
                </c:pt>
                <c:pt idx="541">
                  <c:v>0.441</c:v>
                </c:pt>
                <c:pt idx="542">
                  <c:v>0.442</c:v>
                </c:pt>
                <c:pt idx="543">
                  <c:v>0.443</c:v>
                </c:pt>
                <c:pt idx="544">
                  <c:v>0.444</c:v>
                </c:pt>
                <c:pt idx="545">
                  <c:v>0.445</c:v>
                </c:pt>
                <c:pt idx="546">
                  <c:v>0.446</c:v>
                </c:pt>
                <c:pt idx="547">
                  <c:v>0.447</c:v>
                </c:pt>
                <c:pt idx="548">
                  <c:v>0.448</c:v>
                </c:pt>
                <c:pt idx="549">
                  <c:v>0.449</c:v>
                </c:pt>
                <c:pt idx="550">
                  <c:v>0.45</c:v>
                </c:pt>
                <c:pt idx="551">
                  <c:v>0.451</c:v>
                </c:pt>
                <c:pt idx="552">
                  <c:v>0.452</c:v>
                </c:pt>
                <c:pt idx="553">
                  <c:v>0.453</c:v>
                </c:pt>
                <c:pt idx="554">
                  <c:v>0.454</c:v>
                </c:pt>
                <c:pt idx="555">
                  <c:v>0.455</c:v>
                </c:pt>
                <c:pt idx="556">
                  <c:v>0.456</c:v>
                </c:pt>
                <c:pt idx="557">
                  <c:v>0.457</c:v>
                </c:pt>
                <c:pt idx="558">
                  <c:v>0.458</c:v>
                </c:pt>
                <c:pt idx="559">
                  <c:v>0.459</c:v>
                </c:pt>
                <c:pt idx="560">
                  <c:v>0.46</c:v>
                </c:pt>
                <c:pt idx="561">
                  <c:v>0.461</c:v>
                </c:pt>
                <c:pt idx="562">
                  <c:v>0.462</c:v>
                </c:pt>
                <c:pt idx="563">
                  <c:v>0.463000000000001</c:v>
                </c:pt>
                <c:pt idx="564">
                  <c:v>0.464000000000001</c:v>
                </c:pt>
                <c:pt idx="565">
                  <c:v>0.465000000000001</c:v>
                </c:pt>
                <c:pt idx="566">
                  <c:v>0.466000000000001</c:v>
                </c:pt>
                <c:pt idx="567">
                  <c:v>0.467000000000001</c:v>
                </c:pt>
                <c:pt idx="568">
                  <c:v>0.468000000000001</c:v>
                </c:pt>
                <c:pt idx="569">
                  <c:v>0.469000000000001</c:v>
                </c:pt>
                <c:pt idx="570">
                  <c:v>0.470000000000001</c:v>
                </c:pt>
                <c:pt idx="571">
                  <c:v>0.471000000000001</c:v>
                </c:pt>
                <c:pt idx="572">
                  <c:v>0.472000000000001</c:v>
                </c:pt>
                <c:pt idx="573">
                  <c:v>0.473000000000001</c:v>
                </c:pt>
                <c:pt idx="574">
                  <c:v>0.474000000000001</c:v>
                </c:pt>
                <c:pt idx="575">
                  <c:v>0.475000000000001</c:v>
                </c:pt>
                <c:pt idx="576">
                  <c:v>0.476000000000001</c:v>
                </c:pt>
                <c:pt idx="577">
                  <c:v>0.477000000000001</c:v>
                </c:pt>
                <c:pt idx="578">
                  <c:v>0.478000000000001</c:v>
                </c:pt>
                <c:pt idx="579">
                  <c:v>0.479000000000001</c:v>
                </c:pt>
                <c:pt idx="580">
                  <c:v>0.480000000000001</c:v>
                </c:pt>
                <c:pt idx="581">
                  <c:v>0.481000000000001</c:v>
                </c:pt>
                <c:pt idx="582">
                  <c:v>0.482000000000001</c:v>
                </c:pt>
                <c:pt idx="583">
                  <c:v>0.483000000000001</c:v>
                </c:pt>
                <c:pt idx="584">
                  <c:v>0.484000000000001</c:v>
                </c:pt>
                <c:pt idx="585">
                  <c:v>0.485000000000001</c:v>
                </c:pt>
                <c:pt idx="586">
                  <c:v>0.486000000000001</c:v>
                </c:pt>
                <c:pt idx="587">
                  <c:v>0.487000000000001</c:v>
                </c:pt>
                <c:pt idx="588">
                  <c:v>0.488000000000001</c:v>
                </c:pt>
                <c:pt idx="589">
                  <c:v>0.489000000000001</c:v>
                </c:pt>
                <c:pt idx="590">
                  <c:v>0.490000000000001</c:v>
                </c:pt>
                <c:pt idx="591">
                  <c:v>0.491000000000001</c:v>
                </c:pt>
                <c:pt idx="592">
                  <c:v>0.492000000000001</c:v>
                </c:pt>
                <c:pt idx="593">
                  <c:v>0.493000000000001</c:v>
                </c:pt>
                <c:pt idx="594">
                  <c:v>0.494000000000001</c:v>
                </c:pt>
                <c:pt idx="595">
                  <c:v>0.495000000000001</c:v>
                </c:pt>
                <c:pt idx="596">
                  <c:v>0.496000000000001</c:v>
                </c:pt>
                <c:pt idx="597">
                  <c:v>0.497000000000001</c:v>
                </c:pt>
                <c:pt idx="598">
                  <c:v>0.498000000000001</c:v>
                </c:pt>
                <c:pt idx="599">
                  <c:v>0.499000000000001</c:v>
                </c:pt>
                <c:pt idx="600">
                  <c:v>0.500000000000001</c:v>
                </c:pt>
                <c:pt idx="601">
                  <c:v>0.501000000000001</c:v>
                </c:pt>
                <c:pt idx="602">
                  <c:v>0.502000000000001</c:v>
                </c:pt>
                <c:pt idx="603">
                  <c:v>0.503000000000001</c:v>
                </c:pt>
                <c:pt idx="604">
                  <c:v>0.504000000000001</c:v>
                </c:pt>
                <c:pt idx="605">
                  <c:v>0.505000000000001</c:v>
                </c:pt>
                <c:pt idx="606">
                  <c:v>0.506000000000001</c:v>
                </c:pt>
                <c:pt idx="607">
                  <c:v>0.507000000000001</c:v>
                </c:pt>
                <c:pt idx="608">
                  <c:v>0.508000000000001</c:v>
                </c:pt>
                <c:pt idx="609">
                  <c:v>0.509000000000001</c:v>
                </c:pt>
                <c:pt idx="610">
                  <c:v>0.510000000000001</c:v>
                </c:pt>
                <c:pt idx="611">
                  <c:v>0.511000000000001</c:v>
                </c:pt>
                <c:pt idx="612">
                  <c:v>0.512000000000001</c:v>
                </c:pt>
                <c:pt idx="613">
                  <c:v>0.513000000000001</c:v>
                </c:pt>
                <c:pt idx="614">
                  <c:v>0.514000000000001</c:v>
                </c:pt>
                <c:pt idx="615">
                  <c:v>0.515000000000001</c:v>
                </c:pt>
                <c:pt idx="616">
                  <c:v>0.516000000000001</c:v>
                </c:pt>
                <c:pt idx="617">
                  <c:v>0.517000000000001</c:v>
                </c:pt>
                <c:pt idx="618">
                  <c:v>0.518000000000001</c:v>
                </c:pt>
                <c:pt idx="619">
                  <c:v>0.519000000000001</c:v>
                </c:pt>
                <c:pt idx="620">
                  <c:v>0.520000000000001</c:v>
                </c:pt>
                <c:pt idx="621">
                  <c:v>0.521000000000001</c:v>
                </c:pt>
                <c:pt idx="622">
                  <c:v>0.522000000000001</c:v>
                </c:pt>
                <c:pt idx="623">
                  <c:v>0.523000000000001</c:v>
                </c:pt>
                <c:pt idx="624">
                  <c:v>0.524000000000001</c:v>
                </c:pt>
                <c:pt idx="625">
                  <c:v>0.525000000000001</c:v>
                </c:pt>
                <c:pt idx="626">
                  <c:v>0.526000000000001</c:v>
                </c:pt>
                <c:pt idx="627">
                  <c:v>0.527000000000001</c:v>
                </c:pt>
                <c:pt idx="628">
                  <c:v>0.528000000000001</c:v>
                </c:pt>
                <c:pt idx="629">
                  <c:v>0.529000000000001</c:v>
                </c:pt>
                <c:pt idx="630">
                  <c:v>0.530000000000001</c:v>
                </c:pt>
                <c:pt idx="631">
                  <c:v>0.531000000000001</c:v>
                </c:pt>
                <c:pt idx="632">
                  <c:v>0.532000000000001</c:v>
                </c:pt>
                <c:pt idx="633">
                  <c:v>0.533000000000001</c:v>
                </c:pt>
                <c:pt idx="634">
                  <c:v>0.534000000000001</c:v>
                </c:pt>
                <c:pt idx="635">
                  <c:v>0.535000000000001</c:v>
                </c:pt>
                <c:pt idx="636">
                  <c:v>0.536000000000001</c:v>
                </c:pt>
                <c:pt idx="637">
                  <c:v>0.537000000000001</c:v>
                </c:pt>
                <c:pt idx="638">
                  <c:v>0.538000000000001</c:v>
                </c:pt>
                <c:pt idx="639">
                  <c:v>0.539000000000001</c:v>
                </c:pt>
                <c:pt idx="640">
                  <c:v>0.540000000000001</c:v>
                </c:pt>
                <c:pt idx="641">
                  <c:v>0.541000000000001</c:v>
                </c:pt>
                <c:pt idx="642">
                  <c:v>0.542000000000001</c:v>
                </c:pt>
                <c:pt idx="643">
                  <c:v>0.543000000000001</c:v>
                </c:pt>
                <c:pt idx="644">
                  <c:v>0.544000000000001</c:v>
                </c:pt>
                <c:pt idx="645">
                  <c:v>0.545000000000001</c:v>
                </c:pt>
                <c:pt idx="646">
                  <c:v>0.546000000000001</c:v>
                </c:pt>
                <c:pt idx="647">
                  <c:v>0.547000000000001</c:v>
                </c:pt>
                <c:pt idx="648">
                  <c:v>0.548000000000001</c:v>
                </c:pt>
                <c:pt idx="649">
                  <c:v>0.549000000000001</c:v>
                </c:pt>
                <c:pt idx="650">
                  <c:v>0.550000000000001</c:v>
                </c:pt>
                <c:pt idx="651">
                  <c:v>0.551000000000001</c:v>
                </c:pt>
                <c:pt idx="652">
                  <c:v>0.552000000000001</c:v>
                </c:pt>
                <c:pt idx="653">
                  <c:v>0.553000000000001</c:v>
                </c:pt>
                <c:pt idx="654">
                  <c:v>0.554000000000001</c:v>
                </c:pt>
                <c:pt idx="655">
                  <c:v>0.555000000000001</c:v>
                </c:pt>
                <c:pt idx="656">
                  <c:v>0.556000000000001</c:v>
                </c:pt>
                <c:pt idx="657">
                  <c:v>0.557000000000001</c:v>
                </c:pt>
                <c:pt idx="658">
                  <c:v>0.558000000000001</c:v>
                </c:pt>
                <c:pt idx="659">
                  <c:v>0.559000000000001</c:v>
                </c:pt>
                <c:pt idx="660">
                  <c:v>0.560000000000001</c:v>
                </c:pt>
                <c:pt idx="661">
                  <c:v>0.561000000000001</c:v>
                </c:pt>
                <c:pt idx="662">
                  <c:v>0.562000000000001</c:v>
                </c:pt>
                <c:pt idx="663">
                  <c:v>0.563000000000001</c:v>
                </c:pt>
                <c:pt idx="664">
                  <c:v>0.564000000000001</c:v>
                </c:pt>
                <c:pt idx="665">
                  <c:v>0.565000000000001</c:v>
                </c:pt>
                <c:pt idx="666">
                  <c:v>0.566000000000001</c:v>
                </c:pt>
                <c:pt idx="667">
                  <c:v>0.567000000000001</c:v>
                </c:pt>
                <c:pt idx="668">
                  <c:v>0.568000000000001</c:v>
                </c:pt>
                <c:pt idx="669">
                  <c:v>0.569000000000001</c:v>
                </c:pt>
                <c:pt idx="670">
                  <c:v>0.570000000000001</c:v>
                </c:pt>
                <c:pt idx="671">
                  <c:v>0.571000000000001</c:v>
                </c:pt>
                <c:pt idx="672">
                  <c:v>0.572000000000001</c:v>
                </c:pt>
                <c:pt idx="673">
                  <c:v>0.573000000000001</c:v>
                </c:pt>
                <c:pt idx="674">
                  <c:v>0.574000000000001</c:v>
                </c:pt>
                <c:pt idx="675">
                  <c:v>0.575000000000001</c:v>
                </c:pt>
                <c:pt idx="676">
                  <c:v>0.576000000000001</c:v>
                </c:pt>
                <c:pt idx="677">
                  <c:v>0.577000000000001</c:v>
                </c:pt>
                <c:pt idx="678">
                  <c:v>0.578000000000001</c:v>
                </c:pt>
                <c:pt idx="679">
                  <c:v>0.579000000000001</c:v>
                </c:pt>
                <c:pt idx="680">
                  <c:v>0.580000000000001</c:v>
                </c:pt>
                <c:pt idx="681">
                  <c:v>0.581000000000001</c:v>
                </c:pt>
                <c:pt idx="682">
                  <c:v>0.582000000000001</c:v>
                </c:pt>
                <c:pt idx="683">
                  <c:v>0.583000000000001</c:v>
                </c:pt>
                <c:pt idx="684">
                  <c:v>0.584000000000001</c:v>
                </c:pt>
                <c:pt idx="685">
                  <c:v>0.585000000000001</c:v>
                </c:pt>
                <c:pt idx="686">
                  <c:v>0.586000000000001</c:v>
                </c:pt>
                <c:pt idx="687">
                  <c:v>0.587000000000001</c:v>
                </c:pt>
                <c:pt idx="688">
                  <c:v>0.588000000000001</c:v>
                </c:pt>
                <c:pt idx="689">
                  <c:v>0.589000000000001</c:v>
                </c:pt>
                <c:pt idx="690">
                  <c:v>0.590000000000001</c:v>
                </c:pt>
                <c:pt idx="691">
                  <c:v>0.591000000000001</c:v>
                </c:pt>
                <c:pt idx="692">
                  <c:v>0.592000000000001</c:v>
                </c:pt>
                <c:pt idx="693">
                  <c:v>0.593000000000001</c:v>
                </c:pt>
                <c:pt idx="694">
                  <c:v>0.594000000000001</c:v>
                </c:pt>
                <c:pt idx="695">
                  <c:v>0.595000000000001</c:v>
                </c:pt>
                <c:pt idx="696">
                  <c:v>0.596000000000001</c:v>
                </c:pt>
                <c:pt idx="697">
                  <c:v>0.597000000000001</c:v>
                </c:pt>
                <c:pt idx="698">
                  <c:v>0.598000000000001</c:v>
                </c:pt>
                <c:pt idx="699">
                  <c:v>0.599000000000001</c:v>
                </c:pt>
                <c:pt idx="700">
                  <c:v>0.600000000000001</c:v>
                </c:pt>
                <c:pt idx="701">
                  <c:v>0.601000000000001</c:v>
                </c:pt>
                <c:pt idx="702">
                  <c:v>0.602000000000001</c:v>
                </c:pt>
                <c:pt idx="703">
                  <c:v>0.603000000000001</c:v>
                </c:pt>
                <c:pt idx="704">
                  <c:v>0.604000000000001</c:v>
                </c:pt>
                <c:pt idx="705">
                  <c:v>0.605000000000001</c:v>
                </c:pt>
                <c:pt idx="706">
                  <c:v>0.606000000000001</c:v>
                </c:pt>
                <c:pt idx="707">
                  <c:v>0.607000000000001</c:v>
                </c:pt>
                <c:pt idx="708">
                  <c:v>0.608000000000001</c:v>
                </c:pt>
                <c:pt idx="709">
                  <c:v>0.609000000000001</c:v>
                </c:pt>
                <c:pt idx="710">
                  <c:v>0.610000000000001</c:v>
                </c:pt>
                <c:pt idx="711">
                  <c:v>0.611000000000001</c:v>
                </c:pt>
                <c:pt idx="712">
                  <c:v>0.612000000000001</c:v>
                </c:pt>
                <c:pt idx="713">
                  <c:v>0.613000000000001</c:v>
                </c:pt>
                <c:pt idx="714">
                  <c:v>0.614000000000001</c:v>
                </c:pt>
                <c:pt idx="715">
                  <c:v>0.615000000000001</c:v>
                </c:pt>
                <c:pt idx="716">
                  <c:v>0.616000000000001</c:v>
                </c:pt>
                <c:pt idx="717">
                  <c:v>0.617000000000001</c:v>
                </c:pt>
                <c:pt idx="718">
                  <c:v>0.618000000000001</c:v>
                </c:pt>
                <c:pt idx="719">
                  <c:v>0.619000000000001</c:v>
                </c:pt>
                <c:pt idx="720">
                  <c:v>0.620000000000001</c:v>
                </c:pt>
                <c:pt idx="721">
                  <c:v>0.621000000000001</c:v>
                </c:pt>
                <c:pt idx="722">
                  <c:v>0.622000000000001</c:v>
                </c:pt>
                <c:pt idx="723">
                  <c:v>0.623000000000001</c:v>
                </c:pt>
                <c:pt idx="724">
                  <c:v>0.624000000000001</c:v>
                </c:pt>
                <c:pt idx="725">
                  <c:v>0.625000000000001</c:v>
                </c:pt>
                <c:pt idx="726">
                  <c:v>0.626000000000001</c:v>
                </c:pt>
                <c:pt idx="727">
                  <c:v>0.627000000000001</c:v>
                </c:pt>
                <c:pt idx="728">
                  <c:v>0.628000000000001</c:v>
                </c:pt>
                <c:pt idx="729">
                  <c:v>0.629000000000001</c:v>
                </c:pt>
                <c:pt idx="730">
                  <c:v>0.630000000000001</c:v>
                </c:pt>
                <c:pt idx="731">
                  <c:v>0.631000000000001</c:v>
                </c:pt>
                <c:pt idx="732">
                  <c:v>0.632000000000001</c:v>
                </c:pt>
                <c:pt idx="733">
                  <c:v>0.633000000000001</c:v>
                </c:pt>
                <c:pt idx="734">
                  <c:v>0.634000000000001</c:v>
                </c:pt>
                <c:pt idx="735">
                  <c:v>0.635000000000001</c:v>
                </c:pt>
                <c:pt idx="736">
                  <c:v>0.636000000000001</c:v>
                </c:pt>
                <c:pt idx="737">
                  <c:v>0.637000000000001</c:v>
                </c:pt>
                <c:pt idx="738">
                  <c:v>0.638000000000001</c:v>
                </c:pt>
                <c:pt idx="739">
                  <c:v>0.639000000000001</c:v>
                </c:pt>
                <c:pt idx="740">
                  <c:v>0.640000000000001</c:v>
                </c:pt>
                <c:pt idx="741">
                  <c:v>0.641000000000001</c:v>
                </c:pt>
                <c:pt idx="742">
                  <c:v>0.642000000000001</c:v>
                </c:pt>
                <c:pt idx="743">
                  <c:v>0.643000000000001</c:v>
                </c:pt>
                <c:pt idx="744">
                  <c:v>0.644000000000001</c:v>
                </c:pt>
                <c:pt idx="745">
                  <c:v>0.645000000000001</c:v>
                </c:pt>
                <c:pt idx="746">
                  <c:v>0.646000000000001</c:v>
                </c:pt>
                <c:pt idx="747">
                  <c:v>0.647000000000001</c:v>
                </c:pt>
                <c:pt idx="748">
                  <c:v>0.648000000000001</c:v>
                </c:pt>
                <c:pt idx="749">
                  <c:v>0.649000000000001</c:v>
                </c:pt>
                <c:pt idx="750">
                  <c:v>0.650000000000001</c:v>
                </c:pt>
                <c:pt idx="751">
                  <c:v>0.651000000000001</c:v>
                </c:pt>
                <c:pt idx="752">
                  <c:v>0.652000000000001</c:v>
                </c:pt>
                <c:pt idx="753">
                  <c:v>0.653000000000001</c:v>
                </c:pt>
                <c:pt idx="754">
                  <c:v>0.654000000000001</c:v>
                </c:pt>
                <c:pt idx="755">
                  <c:v>0.655000000000001</c:v>
                </c:pt>
                <c:pt idx="756">
                  <c:v>0.656000000000001</c:v>
                </c:pt>
                <c:pt idx="757">
                  <c:v>0.657000000000001</c:v>
                </c:pt>
                <c:pt idx="758">
                  <c:v>0.658000000000001</c:v>
                </c:pt>
                <c:pt idx="759">
                  <c:v>0.659000000000001</c:v>
                </c:pt>
                <c:pt idx="760">
                  <c:v>0.660000000000001</c:v>
                </c:pt>
                <c:pt idx="761">
                  <c:v>0.661000000000001</c:v>
                </c:pt>
                <c:pt idx="762">
                  <c:v>0.662000000000001</c:v>
                </c:pt>
                <c:pt idx="763">
                  <c:v>0.663000000000001</c:v>
                </c:pt>
                <c:pt idx="764">
                  <c:v>0.664000000000001</c:v>
                </c:pt>
                <c:pt idx="765">
                  <c:v>0.665000000000001</c:v>
                </c:pt>
                <c:pt idx="766">
                  <c:v>0.666000000000001</c:v>
                </c:pt>
                <c:pt idx="767">
                  <c:v>0.667000000000001</c:v>
                </c:pt>
                <c:pt idx="768">
                  <c:v>0.668000000000001</c:v>
                </c:pt>
                <c:pt idx="769">
                  <c:v>0.669000000000001</c:v>
                </c:pt>
                <c:pt idx="770">
                  <c:v>0.670000000000001</c:v>
                </c:pt>
                <c:pt idx="771">
                  <c:v>0.671000000000001</c:v>
                </c:pt>
                <c:pt idx="772">
                  <c:v>0.672000000000001</c:v>
                </c:pt>
                <c:pt idx="773">
                  <c:v>0.673000000000001</c:v>
                </c:pt>
                <c:pt idx="774">
                  <c:v>0.674000000000001</c:v>
                </c:pt>
                <c:pt idx="775">
                  <c:v>0.675000000000001</c:v>
                </c:pt>
                <c:pt idx="776">
                  <c:v>0.676000000000001</c:v>
                </c:pt>
                <c:pt idx="777">
                  <c:v>0.677000000000001</c:v>
                </c:pt>
                <c:pt idx="778">
                  <c:v>0.678000000000001</c:v>
                </c:pt>
                <c:pt idx="779">
                  <c:v>0.679000000000001</c:v>
                </c:pt>
                <c:pt idx="780">
                  <c:v>0.680000000000001</c:v>
                </c:pt>
                <c:pt idx="781">
                  <c:v>0.681000000000001</c:v>
                </c:pt>
                <c:pt idx="782">
                  <c:v>0.682000000000001</c:v>
                </c:pt>
                <c:pt idx="783">
                  <c:v>0.683000000000001</c:v>
                </c:pt>
                <c:pt idx="784">
                  <c:v>0.684000000000001</c:v>
                </c:pt>
                <c:pt idx="785">
                  <c:v>0.685000000000001</c:v>
                </c:pt>
                <c:pt idx="786">
                  <c:v>0.686000000000001</c:v>
                </c:pt>
                <c:pt idx="787">
                  <c:v>0.687000000000001</c:v>
                </c:pt>
                <c:pt idx="788">
                  <c:v>0.688000000000001</c:v>
                </c:pt>
                <c:pt idx="789">
                  <c:v>0.689000000000001</c:v>
                </c:pt>
                <c:pt idx="790">
                  <c:v>0.690000000000001</c:v>
                </c:pt>
                <c:pt idx="791">
                  <c:v>0.691000000000001</c:v>
                </c:pt>
                <c:pt idx="792">
                  <c:v>0.692000000000001</c:v>
                </c:pt>
                <c:pt idx="793">
                  <c:v>0.693000000000001</c:v>
                </c:pt>
                <c:pt idx="794">
                  <c:v>0.694000000000001</c:v>
                </c:pt>
                <c:pt idx="795">
                  <c:v>0.695000000000001</c:v>
                </c:pt>
                <c:pt idx="796">
                  <c:v>0.696000000000001</c:v>
                </c:pt>
                <c:pt idx="797">
                  <c:v>0.697000000000001</c:v>
                </c:pt>
                <c:pt idx="798">
                  <c:v>0.698000000000001</c:v>
                </c:pt>
                <c:pt idx="799">
                  <c:v>0.699000000000001</c:v>
                </c:pt>
                <c:pt idx="800">
                  <c:v>0.700000000000001</c:v>
                </c:pt>
                <c:pt idx="801">
                  <c:v>0.701000000000001</c:v>
                </c:pt>
                <c:pt idx="802">
                  <c:v>0.702000000000001</c:v>
                </c:pt>
                <c:pt idx="803">
                  <c:v>0.703000000000001</c:v>
                </c:pt>
                <c:pt idx="804">
                  <c:v>0.704000000000001</c:v>
                </c:pt>
                <c:pt idx="805">
                  <c:v>0.705000000000001</c:v>
                </c:pt>
                <c:pt idx="806">
                  <c:v>0.706000000000001</c:v>
                </c:pt>
                <c:pt idx="807">
                  <c:v>0.707000000000001</c:v>
                </c:pt>
                <c:pt idx="808">
                  <c:v>0.708000000000001</c:v>
                </c:pt>
                <c:pt idx="809">
                  <c:v>0.709000000000001</c:v>
                </c:pt>
                <c:pt idx="810">
                  <c:v>0.710000000000001</c:v>
                </c:pt>
                <c:pt idx="811">
                  <c:v>0.711000000000001</c:v>
                </c:pt>
                <c:pt idx="812">
                  <c:v>0.712000000000001</c:v>
                </c:pt>
                <c:pt idx="813">
                  <c:v>0.713000000000001</c:v>
                </c:pt>
                <c:pt idx="814">
                  <c:v>0.714000000000001</c:v>
                </c:pt>
                <c:pt idx="815">
                  <c:v>0.715000000000001</c:v>
                </c:pt>
                <c:pt idx="816">
                  <c:v>0.716000000000001</c:v>
                </c:pt>
                <c:pt idx="817">
                  <c:v>0.717000000000001</c:v>
                </c:pt>
                <c:pt idx="818">
                  <c:v>0.718000000000001</c:v>
                </c:pt>
                <c:pt idx="819">
                  <c:v>0.719000000000001</c:v>
                </c:pt>
                <c:pt idx="820">
                  <c:v>0.720000000000001</c:v>
                </c:pt>
                <c:pt idx="821">
                  <c:v>0.721000000000001</c:v>
                </c:pt>
                <c:pt idx="822">
                  <c:v>0.722000000000001</c:v>
                </c:pt>
                <c:pt idx="823">
                  <c:v>0.723000000000001</c:v>
                </c:pt>
                <c:pt idx="824">
                  <c:v>0.724000000000001</c:v>
                </c:pt>
                <c:pt idx="825">
                  <c:v>0.725000000000001</c:v>
                </c:pt>
                <c:pt idx="826">
                  <c:v>0.726000000000001</c:v>
                </c:pt>
                <c:pt idx="827">
                  <c:v>0.727000000000001</c:v>
                </c:pt>
                <c:pt idx="828">
                  <c:v>0.728000000000001</c:v>
                </c:pt>
                <c:pt idx="829">
                  <c:v>0.729000000000001</c:v>
                </c:pt>
                <c:pt idx="830">
                  <c:v>0.730000000000001</c:v>
                </c:pt>
                <c:pt idx="831">
                  <c:v>0.731000000000001</c:v>
                </c:pt>
                <c:pt idx="832">
                  <c:v>0.732000000000001</c:v>
                </c:pt>
                <c:pt idx="833">
                  <c:v>0.733000000000001</c:v>
                </c:pt>
                <c:pt idx="834">
                  <c:v>0.734000000000001</c:v>
                </c:pt>
                <c:pt idx="835">
                  <c:v>0.735000000000001</c:v>
                </c:pt>
                <c:pt idx="836">
                  <c:v>0.736000000000001</c:v>
                </c:pt>
                <c:pt idx="837">
                  <c:v>0.737000000000001</c:v>
                </c:pt>
                <c:pt idx="838">
                  <c:v>0.738000000000001</c:v>
                </c:pt>
                <c:pt idx="839">
                  <c:v>0.739000000000001</c:v>
                </c:pt>
                <c:pt idx="840">
                  <c:v>0.740000000000001</c:v>
                </c:pt>
                <c:pt idx="841">
                  <c:v>0.741000000000001</c:v>
                </c:pt>
                <c:pt idx="842">
                  <c:v>0.742000000000001</c:v>
                </c:pt>
                <c:pt idx="843">
                  <c:v>0.743000000000001</c:v>
                </c:pt>
                <c:pt idx="844">
                  <c:v>0.744000000000001</c:v>
                </c:pt>
                <c:pt idx="845">
                  <c:v>0.745000000000001</c:v>
                </c:pt>
                <c:pt idx="846">
                  <c:v>0.746000000000001</c:v>
                </c:pt>
                <c:pt idx="847">
                  <c:v>0.747000000000001</c:v>
                </c:pt>
                <c:pt idx="848">
                  <c:v>0.748000000000001</c:v>
                </c:pt>
                <c:pt idx="849">
                  <c:v>0.749000000000001</c:v>
                </c:pt>
                <c:pt idx="850">
                  <c:v>0.750000000000001</c:v>
                </c:pt>
                <c:pt idx="851">
                  <c:v>0.751000000000001</c:v>
                </c:pt>
                <c:pt idx="852">
                  <c:v>0.752000000000001</c:v>
                </c:pt>
                <c:pt idx="853">
                  <c:v>0.753000000000001</c:v>
                </c:pt>
                <c:pt idx="854">
                  <c:v>0.754000000000001</c:v>
                </c:pt>
                <c:pt idx="855">
                  <c:v>0.755000000000001</c:v>
                </c:pt>
                <c:pt idx="856">
                  <c:v>0.756000000000001</c:v>
                </c:pt>
                <c:pt idx="857">
                  <c:v>0.757000000000001</c:v>
                </c:pt>
                <c:pt idx="858">
                  <c:v>0.758000000000001</c:v>
                </c:pt>
                <c:pt idx="859">
                  <c:v>0.759000000000001</c:v>
                </c:pt>
                <c:pt idx="860">
                  <c:v>0.760000000000001</c:v>
                </c:pt>
                <c:pt idx="861">
                  <c:v>0.761000000000001</c:v>
                </c:pt>
                <c:pt idx="862">
                  <c:v>0.762000000000001</c:v>
                </c:pt>
                <c:pt idx="863">
                  <c:v>0.763000000000001</c:v>
                </c:pt>
                <c:pt idx="864">
                  <c:v>0.764000000000001</c:v>
                </c:pt>
                <c:pt idx="865">
                  <c:v>0.765000000000001</c:v>
                </c:pt>
                <c:pt idx="866">
                  <c:v>0.766000000000001</c:v>
                </c:pt>
                <c:pt idx="867">
                  <c:v>0.767000000000001</c:v>
                </c:pt>
                <c:pt idx="868">
                  <c:v>0.768000000000001</c:v>
                </c:pt>
                <c:pt idx="869">
                  <c:v>0.769000000000001</c:v>
                </c:pt>
                <c:pt idx="870">
                  <c:v>0.770000000000001</c:v>
                </c:pt>
                <c:pt idx="871">
                  <c:v>0.771000000000001</c:v>
                </c:pt>
                <c:pt idx="872">
                  <c:v>0.772000000000001</c:v>
                </c:pt>
                <c:pt idx="873">
                  <c:v>0.773000000000001</c:v>
                </c:pt>
                <c:pt idx="874">
                  <c:v>0.774000000000001</c:v>
                </c:pt>
                <c:pt idx="875">
                  <c:v>0.775000000000001</c:v>
                </c:pt>
                <c:pt idx="876">
                  <c:v>0.776000000000001</c:v>
                </c:pt>
                <c:pt idx="877">
                  <c:v>0.777000000000001</c:v>
                </c:pt>
                <c:pt idx="878">
                  <c:v>0.778000000000001</c:v>
                </c:pt>
                <c:pt idx="879">
                  <c:v>0.779000000000001</c:v>
                </c:pt>
                <c:pt idx="880">
                  <c:v>0.780000000000001</c:v>
                </c:pt>
                <c:pt idx="881">
                  <c:v>0.781000000000001</c:v>
                </c:pt>
                <c:pt idx="882">
                  <c:v>0.782000000000001</c:v>
                </c:pt>
                <c:pt idx="883">
                  <c:v>0.783000000000001</c:v>
                </c:pt>
                <c:pt idx="884">
                  <c:v>0.784000000000001</c:v>
                </c:pt>
                <c:pt idx="885">
                  <c:v>0.785000000000001</c:v>
                </c:pt>
                <c:pt idx="886">
                  <c:v>0.786000000000001</c:v>
                </c:pt>
                <c:pt idx="887">
                  <c:v>0.787000000000001</c:v>
                </c:pt>
                <c:pt idx="888">
                  <c:v>0.788000000000001</c:v>
                </c:pt>
                <c:pt idx="889">
                  <c:v>0.789000000000001</c:v>
                </c:pt>
                <c:pt idx="890">
                  <c:v>0.790000000000001</c:v>
                </c:pt>
                <c:pt idx="891">
                  <c:v>0.791000000000001</c:v>
                </c:pt>
                <c:pt idx="892">
                  <c:v>0.792000000000001</c:v>
                </c:pt>
                <c:pt idx="893">
                  <c:v>0.793000000000001</c:v>
                </c:pt>
                <c:pt idx="894">
                  <c:v>0.794000000000001</c:v>
                </c:pt>
                <c:pt idx="895">
                  <c:v>0.795000000000001</c:v>
                </c:pt>
                <c:pt idx="896">
                  <c:v>0.796000000000001</c:v>
                </c:pt>
                <c:pt idx="897">
                  <c:v>0.797000000000001</c:v>
                </c:pt>
                <c:pt idx="898">
                  <c:v>0.798000000000001</c:v>
                </c:pt>
                <c:pt idx="899">
                  <c:v>0.799000000000001</c:v>
                </c:pt>
                <c:pt idx="900">
                  <c:v>0.800000000000001</c:v>
                </c:pt>
                <c:pt idx="901">
                  <c:v>0.801000000000001</c:v>
                </c:pt>
                <c:pt idx="902">
                  <c:v>0.802000000000001</c:v>
                </c:pt>
                <c:pt idx="903">
                  <c:v>0.803000000000001</c:v>
                </c:pt>
                <c:pt idx="904">
                  <c:v>0.804000000000001</c:v>
                </c:pt>
                <c:pt idx="905">
                  <c:v>0.805000000000001</c:v>
                </c:pt>
                <c:pt idx="906">
                  <c:v>0.806000000000001</c:v>
                </c:pt>
                <c:pt idx="907">
                  <c:v>0.807000000000001</c:v>
                </c:pt>
                <c:pt idx="908">
                  <c:v>0.808000000000001</c:v>
                </c:pt>
                <c:pt idx="909">
                  <c:v>0.809000000000001</c:v>
                </c:pt>
                <c:pt idx="910">
                  <c:v>0.810000000000001</c:v>
                </c:pt>
                <c:pt idx="911">
                  <c:v>0.811000000000001</c:v>
                </c:pt>
                <c:pt idx="912">
                  <c:v>0.812000000000001</c:v>
                </c:pt>
                <c:pt idx="913">
                  <c:v>0.813000000000001</c:v>
                </c:pt>
                <c:pt idx="914">
                  <c:v>0.814000000000001</c:v>
                </c:pt>
                <c:pt idx="915">
                  <c:v>0.815000000000001</c:v>
                </c:pt>
                <c:pt idx="916">
                  <c:v>0.816000000000001</c:v>
                </c:pt>
                <c:pt idx="917">
                  <c:v>0.817000000000001</c:v>
                </c:pt>
                <c:pt idx="918">
                  <c:v>0.818000000000001</c:v>
                </c:pt>
                <c:pt idx="919">
                  <c:v>0.819000000000001</c:v>
                </c:pt>
                <c:pt idx="920">
                  <c:v>0.820000000000001</c:v>
                </c:pt>
                <c:pt idx="921">
                  <c:v>0.821000000000001</c:v>
                </c:pt>
                <c:pt idx="922">
                  <c:v>0.822000000000001</c:v>
                </c:pt>
                <c:pt idx="923">
                  <c:v>0.823000000000001</c:v>
                </c:pt>
                <c:pt idx="924">
                  <c:v>0.824000000000001</c:v>
                </c:pt>
                <c:pt idx="925">
                  <c:v>0.825000000000001</c:v>
                </c:pt>
                <c:pt idx="926">
                  <c:v>0.826000000000001</c:v>
                </c:pt>
                <c:pt idx="927">
                  <c:v>0.827000000000001</c:v>
                </c:pt>
                <c:pt idx="928">
                  <c:v>0.828000000000001</c:v>
                </c:pt>
                <c:pt idx="929">
                  <c:v>0.829000000000001</c:v>
                </c:pt>
                <c:pt idx="930">
                  <c:v>0.830000000000001</c:v>
                </c:pt>
                <c:pt idx="931">
                  <c:v>0.831000000000001</c:v>
                </c:pt>
                <c:pt idx="932">
                  <c:v>0.832000000000001</c:v>
                </c:pt>
                <c:pt idx="933">
                  <c:v>0.833000000000001</c:v>
                </c:pt>
                <c:pt idx="934">
                  <c:v>0.834000000000001</c:v>
                </c:pt>
                <c:pt idx="935">
                  <c:v>0.835000000000001</c:v>
                </c:pt>
                <c:pt idx="936">
                  <c:v>0.836000000000001</c:v>
                </c:pt>
                <c:pt idx="937">
                  <c:v>0.837000000000001</c:v>
                </c:pt>
                <c:pt idx="938">
                  <c:v>0.838000000000001</c:v>
                </c:pt>
                <c:pt idx="939">
                  <c:v>0.839000000000001</c:v>
                </c:pt>
                <c:pt idx="940">
                  <c:v>0.840000000000001</c:v>
                </c:pt>
                <c:pt idx="941">
                  <c:v>0.841000000000001</c:v>
                </c:pt>
                <c:pt idx="942">
                  <c:v>0.842000000000001</c:v>
                </c:pt>
                <c:pt idx="943">
                  <c:v>0.843000000000001</c:v>
                </c:pt>
                <c:pt idx="944">
                  <c:v>0.844000000000001</c:v>
                </c:pt>
                <c:pt idx="945">
                  <c:v>0.845000000000001</c:v>
                </c:pt>
                <c:pt idx="946">
                  <c:v>0.846000000000001</c:v>
                </c:pt>
                <c:pt idx="947">
                  <c:v>0.847000000000001</c:v>
                </c:pt>
                <c:pt idx="948">
                  <c:v>0.848000000000001</c:v>
                </c:pt>
                <c:pt idx="949">
                  <c:v>0.849000000000001</c:v>
                </c:pt>
                <c:pt idx="950">
                  <c:v>0.850000000000001</c:v>
                </c:pt>
                <c:pt idx="951">
                  <c:v>0.851000000000001</c:v>
                </c:pt>
                <c:pt idx="952">
                  <c:v>0.852000000000001</c:v>
                </c:pt>
                <c:pt idx="953">
                  <c:v>0.853000000000001</c:v>
                </c:pt>
                <c:pt idx="954">
                  <c:v>0.854000000000001</c:v>
                </c:pt>
                <c:pt idx="955">
                  <c:v>0.855000000000001</c:v>
                </c:pt>
                <c:pt idx="956">
                  <c:v>0.856000000000001</c:v>
                </c:pt>
                <c:pt idx="957">
                  <c:v>0.857000000000001</c:v>
                </c:pt>
                <c:pt idx="958">
                  <c:v>0.858000000000001</c:v>
                </c:pt>
                <c:pt idx="959">
                  <c:v>0.859000000000001</c:v>
                </c:pt>
                <c:pt idx="960">
                  <c:v>0.860000000000001</c:v>
                </c:pt>
                <c:pt idx="961">
                  <c:v>0.861000000000001</c:v>
                </c:pt>
                <c:pt idx="962">
                  <c:v>0.862000000000001</c:v>
                </c:pt>
                <c:pt idx="963">
                  <c:v>0.863000000000001</c:v>
                </c:pt>
                <c:pt idx="964">
                  <c:v>0.864000000000001</c:v>
                </c:pt>
                <c:pt idx="965">
                  <c:v>0.865000000000001</c:v>
                </c:pt>
                <c:pt idx="966">
                  <c:v>0.866000000000001</c:v>
                </c:pt>
                <c:pt idx="967">
                  <c:v>0.867000000000001</c:v>
                </c:pt>
                <c:pt idx="968">
                  <c:v>0.868000000000001</c:v>
                </c:pt>
                <c:pt idx="969">
                  <c:v>0.869000000000001</c:v>
                </c:pt>
                <c:pt idx="970">
                  <c:v>0.870000000000001</c:v>
                </c:pt>
                <c:pt idx="971">
                  <c:v>0.871000000000001</c:v>
                </c:pt>
                <c:pt idx="972">
                  <c:v>0.872000000000001</c:v>
                </c:pt>
                <c:pt idx="973">
                  <c:v>0.873000000000001</c:v>
                </c:pt>
                <c:pt idx="974">
                  <c:v>0.874000000000001</c:v>
                </c:pt>
                <c:pt idx="975">
                  <c:v>0.875000000000001</c:v>
                </c:pt>
                <c:pt idx="976">
                  <c:v>0.876000000000001</c:v>
                </c:pt>
                <c:pt idx="977">
                  <c:v>0.877000000000001</c:v>
                </c:pt>
                <c:pt idx="978">
                  <c:v>0.878000000000001</c:v>
                </c:pt>
                <c:pt idx="979">
                  <c:v>0.879000000000001</c:v>
                </c:pt>
                <c:pt idx="980">
                  <c:v>0.880000000000001</c:v>
                </c:pt>
                <c:pt idx="981">
                  <c:v>0.881000000000001</c:v>
                </c:pt>
                <c:pt idx="982">
                  <c:v>0.882000000000001</c:v>
                </c:pt>
                <c:pt idx="983">
                  <c:v>0.883000000000001</c:v>
                </c:pt>
                <c:pt idx="984">
                  <c:v>0.884000000000001</c:v>
                </c:pt>
                <c:pt idx="985">
                  <c:v>0.885000000000001</c:v>
                </c:pt>
                <c:pt idx="986">
                  <c:v>0.886000000000001</c:v>
                </c:pt>
                <c:pt idx="987">
                  <c:v>0.887000000000001</c:v>
                </c:pt>
                <c:pt idx="988">
                  <c:v>0.888000000000001</c:v>
                </c:pt>
                <c:pt idx="989">
                  <c:v>0.889000000000001</c:v>
                </c:pt>
                <c:pt idx="990">
                  <c:v>0.890000000000001</c:v>
                </c:pt>
                <c:pt idx="991">
                  <c:v>0.891000000000001</c:v>
                </c:pt>
                <c:pt idx="992">
                  <c:v>0.892000000000001</c:v>
                </c:pt>
                <c:pt idx="993">
                  <c:v>0.893000000000001</c:v>
                </c:pt>
                <c:pt idx="994">
                  <c:v>0.894000000000001</c:v>
                </c:pt>
                <c:pt idx="995">
                  <c:v>0.895000000000001</c:v>
                </c:pt>
                <c:pt idx="996">
                  <c:v>0.896000000000001</c:v>
                </c:pt>
                <c:pt idx="997">
                  <c:v>0.897000000000001</c:v>
                </c:pt>
                <c:pt idx="998">
                  <c:v>0.898000000000001</c:v>
                </c:pt>
                <c:pt idx="999">
                  <c:v>0.899000000000001</c:v>
                </c:pt>
                <c:pt idx="1000">
                  <c:v>0.9</c:v>
                </c:pt>
                <c:pt idx="1001">
                  <c:v>0.901</c:v>
                </c:pt>
                <c:pt idx="1002">
                  <c:v>0.902</c:v>
                </c:pt>
                <c:pt idx="1003">
                  <c:v>0.903</c:v>
                </c:pt>
                <c:pt idx="1004">
                  <c:v>0.904</c:v>
                </c:pt>
                <c:pt idx="1005">
                  <c:v>0.905</c:v>
                </c:pt>
                <c:pt idx="1006">
                  <c:v>0.906</c:v>
                </c:pt>
                <c:pt idx="1007">
                  <c:v>0.907</c:v>
                </c:pt>
                <c:pt idx="1008">
                  <c:v>0.908</c:v>
                </c:pt>
                <c:pt idx="1009">
                  <c:v>0.909</c:v>
                </c:pt>
                <c:pt idx="1010">
                  <c:v>0.91</c:v>
                </c:pt>
                <c:pt idx="1011">
                  <c:v>0.911</c:v>
                </c:pt>
                <c:pt idx="1012">
                  <c:v>0.912</c:v>
                </c:pt>
                <c:pt idx="1013">
                  <c:v>0.913</c:v>
                </c:pt>
                <c:pt idx="1014">
                  <c:v>0.914</c:v>
                </c:pt>
                <c:pt idx="1015">
                  <c:v>0.915</c:v>
                </c:pt>
                <c:pt idx="1016">
                  <c:v>0.916</c:v>
                </c:pt>
                <c:pt idx="1017">
                  <c:v>0.917</c:v>
                </c:pt>
                <c:pt idx="1018">
                  <c:v>0.918</c:v>
                </c:pt>
                <c:pt idx="1019">
                  <c:v>0.919</c:v>
                </c:pt>
                <c:pt idx="1020">
                  <c:v>0.92</c:v>
                </c:pt>
                <c:pt idx="1021">
                  <c:v>0.921</c:v>
                </c:pt>
                <c:pt idx="1022">
                  <c:v>0.922</c:v>
                </c:pt>
                <c:pt idx="1023">
                  <c:v>0.923</c:v>
                </c:pt>
                <c:pt idx="1024">
                  <c:v>0.924</c:v>
                </c:pt>
                <c:pt idx="1025">
                  <c:v>0.925</c:v>
                </c:pt>
                <c:pt idx="1026">
                  <c:v>0.926</c:v>
                </c:pt>
                <c:pt idx="1027">
                  <c:v>0.927</c:v>
                </c:pt>
                <c:pt idx="1028">
                  <c:v>0.928</c:v>
                </c:pt>
                <c:pt idx="1029">
                  <c:v>0.929</c:v>
                </c:pt>
                <c:pt idx="1030">
                  <c:v>0.93</c:v>
                </c:pt>
                <c:pt idx="1031">
                  <c:v>0.931</c:v>
                </c:pt>
                <c:pt idx="1032">
                  <c:v>0.932</c:v>
                </c:pt>
                <c:pt idx="1033">
                  <c:v>0.933</c:v>
                </c:pt>
                <c:pt idx="1034">
                  <c:v>0.934</c:v>
                </c:pt>
                <c:pt idx="1035">
                  <c:v>0.935</c:v>
                </c:pt>
                <c:pt idx="1036">
                  <c:v>0.936</c:v>
                </c:pt>
                <c:pt idx="1037">
                  <c:v>0.937</c:v>
                </c:pt>
                <c:pt idx="1038">
                  <c:v>0.938</c:v>
                </c:pt>
                <c:pt idx="1039">
                  <c:v>0.939</c:v>
                </c:pt>
                <c:pt idx="1040">
                  <c:v>0.94</c:v>
                </c:pt>
                <c:pt idx="1041">
                  <c:v>0.941</c:v>
                </c:pt>
                <c:pt idx="1042">
                  <c:v>0.942</c:v>
                </c:pt>
                <c:pt idx="1043">
                  <c:v>0.943</c:v>
                </c:pt>
                <c:pt idx="1044">
                  <c:v>0.944</c:v>
                </c:pt>
                <c:pt idx="1045">
                  <c:v>0.945</c:v>
                </c:pt>
                <c:pt idx="1046">
                  <c:v>0.946</c:v>
                </c:pt>
                <c:pt idx="1047">
                  <c:v>0.947</c:v>
                </c:pt>
                <c:pt idx="1048">
                  <c:v>0.948</c:v>
                </c:pt>
                <c:pt idx="1049">
                  <c:v>0.949</c:v>
                </c:pt>
                <c:pt idx="1050">
                  <c:v>0.95</c:v>
                </c:pt>
                <c:pt idx="1051">
                  <c:v>0.951</c:v>
                </c:pt>
                <c:pt idx="1052">
                  <c:v>0.952</c:v>
                </c:pt>
                <c:pt idx="1053">
                  <c:v>0.953</c:v>
                </c:pt>
                <c:pt idx="1054">
                  <c:v>0.954</c:v>
                </c:pt>
                <c:pt idx="1055">
                  <c:v>0.955</c:v>
                </c:pt>
                <c:pt idx="1056">
                  <c:v>0.956</c:v>
                </c:pt>
                <c:pt idx="1057">
                  <c:v>0.957</c:v>
                </c:pt>
                <c:pt idx="1058">
                  <c:v>0.958</c:v>
                </c:pt>
                <c:pt idx="1059">
                  <c:v>0.959</c:v>
                </c:pt>
                <c:pt idx="1060">
                  <c:v>0.96</c:v>
                </c:pt>
                <c:pt idx="1061">
                  <c:v>0.961</c:v>
                </c:pt>
                <c:pt idx="1062">
                  <c:v>0.962</c:v>
                </c:pt>
                <c:pt idx="1063">
                  <c:v>0.963</c:v>
                </c:pt>
                <c:pt idx="1064">
                  <c:v>0.964</c:v>
                </c:pt>
                <c:pt idx="1065">
                  <c:v>0.965</c:v>
                </c:pt>
                <c:pt idx="1066">
                  <c:v>0.966</c:v>
                </c:pt>
                <c:pt idx="1067">
                  <c:v>0.967</c:v>
                </c:pt>
                <c:pt idx="1068">
                  <c:v>0.968</c:v>
                </c:pt>
                <c:pt idx="1069">
                  <c:v>0.969</c:v>
                </c:pt>
                <c:pt idx="1070">
                  <c:v>0.97</c:v>
                </c:pt>
                <c:pt idx="1071">
                  <c:v>0.971</c:v>
                </c:pt>
                <c:pt idx="1072">
                  <c:v>0.972</c:v>
                </c:pt>
                <c:pt idx="1073">
                  <c:v>0.973</c:v>
                </c:pt>
                <c:pt idx="1074">
                  <c:v>0.974</c:v>
                </c:pt>
                <c:pt idx="1075">
                  <c:v>0.975</c:v>
                </c:pt>
                <c:pt idx="1076">
                  <c:v>0.976</c:v>
                </c:pt>
                <c:pt idx="1077">
                  <c:v>0.977</c:v>
                </c:pt>
                <c:pt idx="1078">
                  <c:v>0.978</c:v>
                </c:pt>
                <c:pt idx="1079">
                  <c:v>0.979</c:v>
                </c:pt>
                <c:pt idx="1080">
                  <c:v>0.98</c:v>
                </c:pt>
                <c:pt idx="1081">
                  <c:v>0.981</c:v>
                </c:pt>
                <c:pt idx="1082">
                  <c:v>0.982</c:v>
                </c:pt>
                <c:pt idx="1083">
                  <c:v>0.983</c:v>
                </c:pt>
                <c:pt idx="1084">
                  <c:v>0.984</c:v>
                </c:pt>
                <c:pt idx="1085">
                  <c:v>0.985</c:v>
                </c:pt>
                <c:pt idx="1086">
                  <c:v>0.986</c:v>
                </c:pt>
                <c:pt idx="1087">
                  <c:v>0.987</c:v>
                </c:pt>
                <c:pt idx="1088">
                  <c:v>0.988</c:v>
                </c:pt>
                <c:pt idx="1089">
                  <c:v>0.989</c:v>
                </c:pt>
                <c:pt idx="1090">
                  <c:v>0.99</c:v>
                </c:pt>
                <c:pt idx="1091">
                  <c:v>0.991</c:v>
                </c:pt>
                <c:pt idx="1092">
                  <c:v>0.992</c:v>
                </c:pt>
                <c:pt idx="1093">
                  <c:v>0.993</c:v>
                </c:pt>
                <c:pt idx="1094">
                  <c:v>0.994</c:v>
                </c:pt>
                <c:pt idx="1095">
                  <c:v>0.995</c:v>
                </c:pt>
                <c:pt idx="1096">
                  <c:v>0.996</c:v>
                </c:pt>
                <c:pt idx="1097">
                  <c:v>0.997</c:v>
                </c:pt>
                <c:pt idx="1098">
                  <c:v>0.998</c:v>
                </c:pt>
                <c:pt idx="1099">
                  <c:v>0.999</c:v>
                </c:pt>
                <c:pt idx="1100">
                  <c:v>1.0</c:v>
                </c:pt>
              </c:numCache>
            </c:numRef>
          </c:xVal>
          <c:yVal>
            <c:numRef>
              <c:f>Sheet1!$C$12:$C$1112</c:f>
              <c:numCache>
                <c:formatCode>General</c:formatCode>
                <c:ptCount val="1101"/>
                <c:pt idx="0">
                  <c:v>-2.240844535169033</c:v>
                </c:pt>
                <c:pt idx="1">
                  <c:v>-2.207371593659674</c:v>
                </c:pt>
                <c:pt idx="2">
                  <c:v>-2.174176804311795</c:v>
                </c:pt>
                <c:pt idx="3">
                  <c:v>-2.14125822519761</c:v>
                </c:pt>
                <c:pt idx="4">
                  <c:v>-2.108613926841003</c:v>
                </c:pt>
                <c:pt idx="5">
                  <c:v>-2.076241992141635</c:v>
                </c:pt>
                <c:pt idx="6">
                  <c:v>-2.044140516299488</c:v>
                </c:pt>
                <c:pt idx="7">
                  <c:v>-2.012307606739859</c:v>
                </c:pt>
                <c:pt idx="8">
                  <c:v>-1.980741383038795</c:v>
                </c:pt>
                <c:pt idx="9">
                  <c:v>-1.949439976848963</c:v>
                </c:pt>
                <c:pt idx="10">
                  <c:v>-1.918401531825967</c:v>
                </c:pt>
                <c:pt idx="11">
                  <c:v>-1.887624203555093</c:v>
                </c:pt>
                <c:pt idx="12">
                  <c:v>-1.857106159478483</c:v>
                </c:pt>
                <c:pt idx="13">
                  <c:v>-1.826845578822747</c:v>
                </c:pt>
                <c:pt idx="14">
                  <c:v>-1.796840652526995</c:v>
                </c:pt>
                <c:pt idx="15">
                  <c:v>-1.767089583171303</c:v>
                </c:pt>
                <c:pt idx="16">
                  <c:v>-1.737590584905585</c:v>
                </c:pt>
                <c:pt idx="17">
                  <c:v>-1.708341883378903</c:v>
                </c:pt>
                <c:pt idx="18">
                  <c:v>-1.679341715669182</c:v>
                </c:pt>
                <c:pt idx="19">
                  <c:v>-1.650588330213348</c:v>
                </c:pt>
                <c:pt idx="20">
                  <c:v>-1.62207998673787</c:v>
                </c:pt>
                <c:pt idx="21">
                  <c:v>-1.59381495618972</c:v>
                </c:pt>
                <c:pt idx="22">
                  <c:v>-1.565791520667738</c:v>
                </c:pt>
                <c:pt idx="23">
                  <c:v>-1.538007973354404</c:v>
                </c:pt>
                <c:pt idx="24">
                  <c:v>-1.510462618448004</c:v>
                </c:pt>
                <c:pt idx="25">
                  <c:v>-1.483153771095216</c:v>
                </c:pt>
                <c:pt idx="26">
                  <c:v>-1.456079757324074</c:v>
                </c:pt>
                <c:pt idx="27">
                  <c:v>-1.429238913977343</c:v>
                </c:pt>
                <c:pt idx="28">
                  <c:v>-1.402629588646276</c:v>
                </c:pt>
                <c:pt idx="29">
                  <c:v>-1.37625013960478</c:v>
                </c:pt>
                <c:pt idx="30">
                  <c:v>-1.350098935743941</c:v>
                </c:pt>
                <c:pt idx="31">
                  <c:v>-1.324174356506981</c:v>
                </c:pt>
                <c:pt idx="32">
                  <c:v>-1.298474791824554</c:v>
                </c:pt>
                <c:pt idx="33">
                  <c:v>-1.272998642050455</c:v>
                </c:pt>
                <c:pt idx="34">
                  <c:v>-1.247744317897697</c:v>
                </c:pt>
                <c:pt idx="35">
                  <c:v>-1.222710240374971</c:v>
                </c:pt>
                <c:pt idx="36">
                  <c:v>-1.197894840723476</c:v>
                </c:pt>
                <c:pt idx="37">
                  <c:v>-1.173296560354133</c:v>
                </c:pt>
                <c:pt idx="38">
                  <c:v>-1.148913850785162</c:v>
                </c:pt>
                <c:pt idx="39">
                  <c:v>-1.12474517358003</c:v>
                </c:pt>
                <c:pt idx="40">
                  <c:v>-1.100789000285773</c:v>
                </c:pt>
                <c:pt idx="41">
                  <c:v>-1.077043812371675</c:v>
                </c:pt>
                <c:pt idx="42">
                  <c:v>-1.053508101168315</c:v>
                </c:pt>
                <c:pt idx="43">
                  <c:v>-1.030180367806973</c:v>
                </c:pt>
                <c:pt idx="44">
                  <c:v>-1.0070591231594</c:v>
                </c:pt>
                <c:pt idx="45">
                  <c:v>-0.984142887777934</c:v>
                </c:pt>
                <c:pt idx="46">
                  <c:v>-0.96143019183599</c:v>
                </c:pt>
                <c:pt idx="47">
                  <c:v>-0.93891957506888</c:v>
                </c:pt>
                <c:pt idx="48">
                  <c:v>-0.916609586714999</c:v>
                </c:pt>
                <c:pt idx="49">
                  <c:v>-0.894498785457358</c:v>
                </c:pt>
                <c:pt idx="50">
                  <c:v>-0.87258573936546</c:v>
                </c:pt>
                <c:pt idx="51">
                  <c:v>-0.850869025837522</c:v>
                </c:pt>
                <c:pt idx="52">
                  <c:v>-0.829347231543042</c:v>
                </c:pt>
                <c:pt idx="53">
                  <c:v>-0.808018952365704</c:v>
                </c:pt>
                <c:pt idx="54">
                  <c:v>-0.786882793346625</c:v>
                </c:pt>
                <c:pt idx="55">
                  <c:v>-0.765937368627934</c:v>
                </c:pt>
                <c:pt idx="56">
                  <c:v>-0.745181301396694</c:v>
                </c:pt>
                <c:pt idx="57">
                  <c:v>-0.724613223829143</c:v>
                </c:pt>
                <c:pt idx="58">
                  <c:v>-0.704231777035293</c:v>
                </c:pt>
                <c:pt idx="59">
                  <c:v>-0.684035611003818</c:v>
                </c:pt>
                <c:pt idx="60">
                  <c:v>-0.664023384547307</c:v>
                </c:pt>
                <c:pt idx="61">
                  <c:v>-0.644193765247824</c:v>
                </c:pt>
                <c:pt idx="62">
                  <c:v>-0.624545429402791</c:v>
                </c:pt>
                <c:pt idx="63">
                  <c:v>-0.605077061971199</c:v>
                </c:pt>
                <c:pt idx="64">
                  <c:v>-0.585787356520139</c:v>
                </c:pt>
                <c:pt idx="65">
                  <c:v>-0.566675015171641</c:v>
                </c:pt>
                <c:pt idx="66">
                  <c:v>-0.547738748549843</c:v>
                </c:pt>
                <c:pt idx="67">
                  <c:v>-0.528977275728463</c:v>
                </c:pt>
                <c:pt idx="68">
                  <c:v>-0.510389324178588</c:v>
                </c:pt>
                <c:pt idx="69">
                  <c:v>-0.491973629716776</c:v>
                </c:pt>
                <c:pt idx="70">
                  <c:v>-0.473728936453463</c:v>
                </c:pt>
                <c:pt idx="71">
                  <c:v>-0.455653996741677</c:v>
                </c:pt>
                <c:pt idx="72">
                  <c:v>-0.43774757112606</c:v>
                </c:pt>
                <c:pt idx="73">
                  <c:v>-0.42000842829219</c:v>
                </c:pt>
                <c:pt idx="74">
                  <c:v>-0.402435345016211</c:v>
                </c:pt>
                <c:pt idx="75">
                  <c:v>-0.385027106114752</c:v>
                </c:pt>
                <c:pt idx="76">
                  <c:v>-0.367782504395158</c:v>
                </c:pt>
                <c:pt idx="77">
                  <c:v>-0.350700340606007</c:v>
                </c:pt>
                <c:pt idx="78">
                  <c:v>-0.333779423387923</c:v>
                </c:pt>
                <c:pt idx="79">
                  <c:v>-0.317018569224688</c:v>
                </c:pt>
                <c:pt idx="80">
                  <c:v>-0.300416602394642</c:v>
                </c:pt>
                <c:pt idx="81">
                  <c:v>-0.283972354922368</c:v>
                </c:pt>
                <c:pt idx="82">
                  <c:v>-0.267684666530674</c:v>
                </c:pt>
                <c:pt idx="83">
                  <c:v>-0.251552384592855</c:v>
                </c:pt>
                <c:pt idx="84">
                  <c:v>-0.23557436408524</c:v>
                </c:pt>
                <c:pt idx="85">
                  <c:v>-0.219749467540026</c:v>
                </c:pt>
                <c:pt idx="86">
                  <c:v>-0.204076564998388</c:v>
                </c:pt>
                <c:pt idx="87">
                  <c:v>-0.188554533963875</c:v>
                </c:pt>
                <c:pt idx="88">
                  <c:v>-0.173182259356076</c:v>
                </c:pt>
                <c:pt idx="89">
                  <c:v>-0.157958633464573</c:v>
                </c:pt>
                <c:pt idx="90">
                  <c:v>-0.142882555903157</c:v>
                </c:pt>
                <c:pt idx="91">
                  <c:v>-0.127952933564328</c:v>
                </c:pt>
                <c:pt idx="92">
                  <c:v>-0.113168680574061</c:v>
                </c:pt>
                <c:pt idx="93">
                  <c:v>-0.0985287182468409</c:v>
                </c:pt>
                <c:pt idx="94">
                  <c:v>-0.0840319750409711</c:v>
                </c:pt>
                <c:pt idx="95">
                  <c:v>-0.069677386514145</c:v>
                </c:pt>
                <c:pt idx="96">
                  <c:v>-0.0554638952792847</c:v>
                </c:pt>
                <c:pt idx="97">
                  <c:v>-0.041390450960643</c:v>
                </c:pt>
                <c:pt idx="98">
                  <c:v>-0.0274560101501678</c:v>
                </c:pt>
                <c:pt idx="99">
                  <c:v>-0.0136595363641283</c:v>
                </c:pt>
                <c:pt idx="100">
                  <c:v>0.0</c:v>
                </c:pt>
                <c:pt idx="101">
                  <c:v>0.0135236217063973</c:v>
                </c:pt>
                <c:pt idx="102">
                  <c:v>0.0269123447234925</c:v>
                </c:pt>
                <c:pt idx="103">
                  <c:v>0.0401671782663156</c:v>
                </c:pt>
                <c:pt idx="104">
                  <c:v>0.0532891248385882</c:v>
                </c:pt>
                <c:pt idx="105">
                  <c:v>0.066279180274565</c:v>
                </c:pt>
                <c:pt idx="106">
                  <c:v>0.0791383337806244</c:v>
                </c:pt>
                <c:pt idx="107">
                  <c:v>0.09186756797661</c:v>
                </c:pt>
                <c:pt idx="108">
                  <c:v>0.104467858936925</c:v>
                </c:pt>
                <c:pt idx="109">
                  <c:v>0.116940176231378</c:v>
                </c:pt>
                <c:pt idx="110">
                  <c:v>0.129285482965792</c:v>
                </c:pt>
                <c:pt idx="111">
                  <c:v>0.141504735822358</c:v>
                </c:pt>
                <c:pt idx="112">
                  <c:v>0.153598885099756</c:v>
                </c:pt>
                <c:pt idx="113">
                  <c:v>0.165568874753035</c:v>
                </c:pt>
                <c:pt idx="114">
                  <c:v>0.17741564243325</c:v>
                </c:pt>
                <c:pt idx="115">
                  <c:v>0.189140119526861</c:v>
                </c:pt>
                <c:pt idx="116">
                  <c:v>0.200743231194904</c:v>
                </c:pt>
                <c:pt idx="117">
                  <c:v>0.212225896411916</c:v>
                </c:pt>
                <c:pt idx="118">
                  <c:v>0.223589028004633</c:v>
                </c:pt>
                <c:pt idx="119">
                  <c:v>0.23483353269046</c:v>
                </c:pt>
                <c:pt idx="120">
                  <c:v>0.245960311115695</c:v>
                </c:pt>
                <c:pt idx="121">
                  <c:v>0.256970257893543</c:v>
                </c:pt>
                <c:pt idx="122">
                  <c:v>0.267864261641886</c:v>
                </c:pt>
                <c:pt idx="123">
                  <c:v>0.278643205020838</c:v>
                </c:pt>
                <c:pt idx="124">
                  <c:v>0.289307964770065</c:v>
                </c:pt>
                <c:pt idx="125">
                  <c:v>0.299859411745887</c:v>
                </c:pt>
                <c:pt idx="126">
                  <c:v>0.310298410958156</c:v>
                </c:pt>
                <c:pt idx="127">
                  <c:v>0.32062582160691</c:v>
                </c:pt>
                <c:pt idx="128">
                  <c:v>0.330842497118811</c:v>
                </c:pt>
                <c:pt idx="129">
                  <c:v>0.340949285183361</c:v>
                </c:pt>
                <c:pt idx="130">
                  <c:v>0.350947027788899</c:v>
                </c:pt>
                <c:pt idx="131">
                  <c:v>0.360836561258386</c:v>
                </c:pt>
                <c:pt idx="132">
                  <c:v>0.370618716284975</c:v>
                </c:pt>
                <c:pt idx="133">
                  <c:v>0.380294317967357</c:v>
                </c:pt>
                <c:pt idx="134">
                  <c:v>0.389864185844911</c:v>
                </c:pt>
                <c:pt idx="135">
                  <c:v>0.399329133932628</c:v>
                </c:pt>
                <c:pt idx="136">
                  <c:v>0.408689970755833</c:v>
                </c:pt>
                <c:pt idx="137">
                  <c:v>0.417947499384695</c:v>
                </c:pt>
                <c:pt idx="138">
                  <c:v>0.42710251746853</c:v>
                </c:pt>
                <c:pt idx="139">
                  <c:v>0.436155817269897</c:v>
                </c:pt>
                <c:pt idx="140">
                  <c:v>0.445108185698494</c:v>
                </c:pt>
                <c:pt idx="141">
                  <c:v>0.453960404344835</c:v>
                </c:pt>
                <c:pt idx="142">
                  <c:v>0.462713249513747</c:v>
                </c:pt>
                <c:pt idx="143">
                  <c:v>0.471367492257641</c:v>
                </c:pt>
                <c:pt idx="144">
                  <c:v>0.479923898409604</c:v>
                </c:pt>
                <c:pt idx="145">
                  <c:v>0.488383228616275</c:v>
                </c:pt>
                <c:pt idx="146">
                  <c:v>0.49674623837053</c:v>
                </c:pt>
                <c:pt idx="147">
                  <c:v>0.505013678043977</c:v>
                </c:pt>
                <c:pt idx="148">
                  <c:v>0.513186292919236</c:v>
                </c:pt>
                <c:pt idx="149">
                  <c:v>0.521264823222048</c:v>
                </c:pt>
                <c:pt idx="150">
                  <c:v>0.529250004153169</c:v>
                </c:pt>
                <c:pt idx="151">
                  <c:v>0.537142565920085</c:v>
                </c:pt>
                <c:pt idx="152">
                  <c:v>0.544943233768535</c:v>
                </c:pt>
                <c:pt idx="153">
                  <c:v>0.552652728013832</c:v>
                </c:pt>
                <c:pt idx="154">
                  <c:v>0.560271764072013</c:v>
                </c:pt>
                <c:pt idx="155">
                  <c:v>0.567801052490784</c:v>
                </c:pt>
                <c:pt idx="156">
                  <c:v>0.575241298980289</c:v>
                </c:pt>
                <c:pt idx="157">
                  <c:v>0.582593204443689</c:v>
                </c:pt>
                <c:pt idx="158">
                  <c:v>0.589857465007558</c:v>
                </c:pt>
                <c:pt idx="159">
                  <c:v>0.597034772052093</c:v>
                </c:pt>
                <c:pt idx="160">
                  <c:v>0.604125812241143</c:v>
                </c:pt>
                <c:pt idx="161">
                  <c:v>0.611131267552058</c:v>
                </c:pt>
                <c:pt idx="162">
                  <c:v>0.618051815305356</c:v>
                </c:pt>
                <c:pt idx="163">
                  <c:v>0.624888128194205</c:v>
                </c:pt>
                <c:pt idx="164">
                  <c:v>0.631640874313743</c:v>
                </c:pt>
                <c:pt idx="165">
                  <c:v>0.6383107171902</c:v>
                </c:pt>
                <c:pt idx="166">
                  <c:v>0.64489831580986</c:v>
                </c:pt>
                <c:pt idx="167">
                  <c:v>0.651404324647838</c:v>
                </c:pt>
                <c:pt idx="168">
                  <c:v>0.657829393696691</c:v>
                </c:pt>
                <c:pt idx="169">
                  <c:v>0.664174168494845</c:v>
                </c:pt>
                <c:pt idx="170">
                  <c:v>0.670439290154864</c:v>
                </c:pt>
                <c:pt idx="171">
                  <c:v>0.676625395391533</c:v>
                </c:pt>
                <c:pt idx="172">
                  <c:v>0.682733116549783</c:v>
                </c:pt>
                <c:pt idx="173">
                  <c:v>0.688763081632439</c:v>
                </c:pt>
                <c:pt idx="174">
                  <c:v>0.694715914327807</c:v>
                </c:pt>
                <c:pt idx="175">
                  <c:v>0.700592234037083</c:v>
                </c:pt>
                <c:pt idx="176">
                  <c:v>0.70639265590161</c:v>
                </c:pt>
                <c:pt idx="177">
                  <c:v>0.712117790829956</c:v>
                </c:pt>
                <c:pt idx="178">
                  <c:v>0.717768245524839</c:v>
                </c:pt>
                <c:pt idx="179">
                  <c:v>0.723344622509881</c:v>
                </c:pt>
                <c:pt idx="180">
                  <c:v>0.728847520156204</c:v>
                </c:pt>
                <c:pt idx="181">
                  <c:v>0.734277532708863</c:v>
                </c:pt>
                <c:pt idx="182">
                  <c:v>0.739635250313122</c:v>
                </c:pt>
                <c:pt idx="183">
                  <c:v>0.744921259040559</c:v>
                </c:pt>
                <c:pt idx="184">
                  <c:v>0.750136140915031</c:v>
                </c:pt>
                <c:pt idx="185">
                  <c:v>0.755280473938466</c:v>
                </c:pt>
                <c:pt idx="186">
                  <c:v>0.760354832116506</c:v>
                </c:pt>
                <c:pt idx="187">
                  <c:v>0.76535978548399</c:v>
                </c:pt>
                <c:pt idx="188">
                  <c:v>0.770295900130285</c:v>
                </c:pt>
                <c:pt idx="189">
                  <c:v>0.775163738224463</c:v>
                </c:pt>
                <c:pt idx="190">
                  <c:v>0.779963858040328</c:v>
                </c:pt>
                <c:pt idx="191">
                  <c:v>0.784696813981278</c:v>
                </c:pt>
                <c:pt idx="192">
                  <c:v>0.789363156605035</c:v>
                </c:pt>
                <c:pt idx="193">
                  <c:v>0.793963432648208</c:v>
                </c:pt>
                <c:pt idx="194">
                  <c:v>0.798498185050719</c:v>
                </c:pt>
                <c:pt idx="195">
                  <c:v>0.802967952980068</c:v>
                </c:pt>
                <c:pt idx="196">
                  <c:v>0.807373271855465</c:v>
                </c:pt>
                <c:pt idx="197">
                  <c:v>0.811714673371802</c:v>
                </c:pt>
                <c:pt idx="198">
                  <c:v>0.815992685523485</c:v>
                </c:pt>
                <c:pt idx="199">
                  <c:v>0.820207832628121</c:v>
                </c:pt>
                <c:pt idx="200">
                  <c:v>0.824360635350064</c:v>
                </c:pt>
                <c:pt idx="201">
                  <c:v>0.828451610723807</c:v>
                </c:pt>
                <c:pt idx="202">
                  <c:v>0.832481272177243</c:v>
                </c:pt>
                <c:pt idx="203">
                  <c:v>0.836450129554778</c:v>
                </c:pt>
                <c:pt idx="204">
                  <c:v>0.840358689140304</c:v>
                </c:pt>
                <c:pt idx="205">
                  <c:v>0.844207453680036</c:v>
                </c:pt>
                <c:pt idx="206">
                  <c:v>0.847996922405201</c:v>
                </c:pt>
                <c:pt idx="207">
                  <c:v>0.851727591054599</c:v>
                </c:pt>
                <c:pt idx="208">
                  <c:v>0.85539995189702</c:v>
                </c:pt>
                <c:pt idx="209">
                  <c:v>0.859014493753525</c:v>
                </c:pt>
                <c:pt idx="210">
                  <c:v>0.862571702019593</c:v>
                </c:pt>
                <c:pt idx="211">
                  <c:v>0.86607205868713</c:v>
                </c:pt>
                <c:pt idx="212">
                  <c:v>0.869516042366348</c:v>
                </c:pt>
                <c:pt idx="213">
                  <c:v>0.872904128307506</c:v>
                </c:pt>
                <c:pt idx="214">
                  <c:v>0.87623678842252</c:v>
                </c:pt>
                <c:pt idx="215">
                  <c:v>0.879514491306443</c:v>
                </c:pt>
                <c:pt idx="216">
                  <c:v>0.882737702258808</c:v>
                </c:pt>
                <c:pt idx="217">
                  <c:v>0.885906883304848</c:v>
                </c:pt>
                <c:pt idx="218">
                  <c:v>0.889022493216584</c:v>
                </c:pt>
                <c:pt idx="219">
                  <c:v>0.892084987533776</c:v>
                </c:pt>
                <c:pt idx="220">
                  <c:v>0.895094818584762</c:v>
                </c:pt>
                <c:pt idx="221">
                  <c:v>0.898052435507153</c:v>
                </c:pt>
                <c:pt idx="222">
                  <c:v>0.900958284268412</c:v>
                </c:pt>
                <c:pt idx="223">
                  <c:v>0.903812807686304</c:v>
                </c:pt>
                <c:pt idx="224">
                  <c:v>0.906616445449219</c:v>
                </c:pt>
                <c:pt idx="225">
                  <c:v>0.909369634136376</c:v>
                </c:pt>
                <c:pt idx="226">
                  <c:v>0.912072807237894</c:v>
                </c:pt>
                <c:pt idx="227">
                  <c:v>0.914726395174753</c:v>
                </c:pt>
                <c:pt idx="228">
                  <c:v>0.917330825318618</c:v>
                </c:pt>
                <c:pt idx="229">
                  <c:v>0.919886522011555</c:v>
                </c:pt>
                <c:pt idx="230">
                  <c:v>0.922393906585617</c:v>
                </c:pt>
                <c:pt idx="231">
                  <c:v>0.924853397382317</c:v>
                </c:pt>
                <c:pt idx="232">
                  <c:v>0.927265409771972</c:v>
                </c:pt>
                <c:pt idx="233">
                  <c:v>0.929630356172941</c:v>
                </c:pt>
                <c:pt idx="234">
                  <c:v>0.931948646070733</c:v>
                </c:pt>
                <c:pt idx="235">
                  <c:v>0.934220686037007</c:v>
                </c:pt>
                <c:pt idx="236">
                  <c:v>0.936446879748451</c:v>
                </c:pt>
                <c:pt idx="237">
                  <c:v>0.938627628005543</c:v>
                </c:pt>
                <c:pt idx="238">
                  <c:v>0.940763328751202</c:v>
                </c:pt>
                <c:pt idx="239">
                  <c:v>0.942854377089326</c:v>
                </c:pt>
                <c:pt idx="240">
                  <c:v>0.944901165303202</c:v>
                </c:pt>
                <c:pt idx="241">
                  <c:v>0.946904082873825</c:v>
                </c:pt>
                <c:pt idx="242">
                  <c:v>0.948863516498085</c:v>
                </c:pt>
                <c:pt idx="243">
                  <c:v>0.950779850106854</c:v>
                </c:pt>
                <c:pt idx="244">
                  <c:v>0.952653464882954</c:v>
                </c:pt>
                <c:pt idx="245">
                  <c:v>0.954484739279026</c:v>
                </c:pt>
                <c:pt idx="246">
                  <c:v>0.956274049035271</c:v>
                </c:pt>
                <c:pt idx="247">
                  <c:v>0.958021767197101</c:v>
                </c:pt>
                <c:pt idx="248">
                  <c:v>0.959728264132671</c:v>
                </c:pt>
                <c:pt idx="249">
                  <c:v>0.961393907550303</c:v>
                </c:pt>
                <c:pt idx="250">
                  <c:v>0.963019062515806</c:v>
                </c:pt>
                <c:pt idx="251">
                  <c:v>0.96460409146969</c:v>
                </c:pt>
                <c:pt idx="252">
                  <c:v>0.966149354244268</c:v>
                </c:pt>
                <c:pt idx="253">
                  <c:v>0.967655208080662</c:v>
                </c:pt>
                <c:pt idx="254">
                  <c:v>0.969122007645698</c:v>
                </c:pt>
                <c:pt idx="255">
                  <c:v>0.970550105048695</c:v>
                </c:pt>
                <c:pt idx="256">
                  <c:v>0.971939849858157</c:v>
                </c:pt>
                <c:pt idx="257">
                  <c:v>0.973291589118359</c:v>
                </c:pt>
                <c:pt idx="258">
                  <c:v>0.974605667365827</c:v>
                </c:pt>
                <c:pt idx="259">
                  <c:v>0.975882426645726</c:v>
                </c:pt>
                <c:pt idx="260">
                  <c:v>0.977122206528136</c:v>
                </c:pt>
                <c:pt idx="261">
                  <c:v>0.978325344124233</c:v>
                </c:pt>
                <c:pt idx="262">
                  <c:v>0.979492174102374</c:v>
                </c:pt>
                <c:pt idx="263">
                  <c:v>0.980623028704072</c:v>
                </c:pt>
                <c:pt idx="264">
                  <c:v>0.981718237759884</c:v>
                </c:pt>
                <c:pt idx="265">
                  <c:v>0.982778128705195</c:v>
                </c:pt>
                <c:pt idx="266">
                  <c:v>0.983803026595904</c:v>
                </c:pt>
                <c:pt idx="267">
                  <c:v>0.984793254124011</c:v>
                </c:pt>
                <c:pt idx="268">
                  <c:v>0.985749131633121</c:v>
                </c:pt>
                <c:pt idx="269">
                  <c:v>0.986670977133831</c:v>
                </c:pt>
                <c:pt idx="270">
                  <c:v>0.98755910631904</c:v>
                </c:pt>
                <c:pt idx="271">
                  <c:v>0.988413832579159</c:v>
                </c:pt>
                <c:pt idx="272">
                  <c:v>0.989235467017215</c:v>
                </c:pt>
                <c:pt idx="273">
                  <c:v>0.990024318463887</c:v>
                </c:pt>
                <c:pt idx="274">
                  <c:v>0.990780693492421</c:v>
                </c:pt>
                <c:pt idx="275">
                  <c:v>0.991504896433473</c:v>
                </c:pt>
                <c:pt idx="276">
                  <c:v>0.992197229389851</c:v>
                </c:pt>
                <c:pt idx="277">
                  <c:v>0.992857992251165</c:v>
                </c:pt>
                <c:pt idx="278">
                  <c:v>0.993487482708395</c:v>
                </c:pt>
                <c:pt idx="279">
                  <c:v>0.994085996268356</c:v>
                </c:pt>
                <c:pt idx="280">
                  <c:v>0.994653826268083</c:v>
                </c:pt>
                <c:pt idx="281">
                  <c:v>0.995191263889123</c:v>
                </c:pt>
                <c:pt idx="282">
                  <c:v>0.995698598171741</c:v>
                </c:pt>
                <c:pt idx="283">
                  <c:v>0.996176116029035</c:v>
                </c:pt>
                <c:pt idx="284">
                  <c:v>0.996624102260962</c:v>
                </c:pt>
                <c:pt idx="285">
                  <c:v>0.997042839568284</c:v>
                </c:pt>
                <c:pt idx="286">
                  <c:v>0.997432608566421</c:v>
                </c:pt>
                <c:pt idx="287">
                  <c:v>0.99779368779922</c:v>
                </c:pt>
                <c:pt idx="288">
                  <c:v>0.998126353752638</c:v>
                </c:pt>
                <c:pt idx="289">
                  <c:v>0.998430880868342</c:v>
                </c:pt>
                <c:pt idx="290">
                  <c:v>0.998707541557223</c:v>
                </c:pt>
                <c:pt idx="291">
                  <c:v>0.998956606212825</c:v>
                </c:pt>
                <c:pt idx="292">
                  <c:v>0.999178343224693</c:v>
                </c:pt>
                <c:pt idx="293">
                  <c:v>0.999373018991636</c:v>
                </c:pt>
                <c:pt idx="294">
                  <c:v>0.999540897934911</c:v>
                </c:pt>
                <c:pt idx="295">
                  <c:v>0.999682242511318</c:v>
                </c:pt>
                <c:pt idx="296">
                  <c:v>0.999797313226221</c:v>
                </c:pt>
                <c:pt idx="297">
                  <c:v>0.999886368646483</c:v>
                </c:pt>
                <c:pt idx="298">
                  <c:v>0.999949665413327</c:v>
                </c:pt>
                <c:pt idx="299">
                  <c:v>0.999987458255104</c:v>
                </c:pt>
                <c:pt idx="300">
                  <c:v>1.0</c:v>
                </c:pt>
                <c:pt idx="301">
                  <c:v>0.999987541588646</c:v>
                </c:pt>
                <c:pt idx="302">
                  <c:v>0.99995033208666</c:v>
                </c:pt>
                <c:pt idx="303">
                  <c:v>0.999888618697109</c:v>
                </c:pt>
                <c:pt idx="304">
                  <c:v>0.99980264677289</c:v>
                </c:pt>
                <c:pt idx="305">
                  <c:v>0.999692659829041</c:v>
                </c:pt>
                <c:pt idx="306">
                  <c:v>0.999558899554963</c:v>
                </c:pt>
                <c:pt idx="307">
                  <c:v>0.999401605826581</c:v>
                </c:pt>
                <c:pt idx="308">
                  <c:v>0.999221016718416</c:v>
                </c:pt>
                <c:pt idx="309">
                  <c:v>0.999017368515589</c:v>
                </c:pt>
                <c:pt idx="310">
                  <c:v>0.998790895725749</c:v>
                </c:pt>
                <c:pt idx="311">
                  <c:v>0.998541831090925</c:v>
                </c:pt>
                <c:pt idx="312">
                  <c:v>0.998270405599304</c:v>
                </c:pt>
                <c:pt idx="313">
                  <c:v>0.997976848496935</c:v>
                </c:pt>
                <c:pt idx="314">
                  <c:v>0.997661387299364</c:v>
                </c:pt>
                <c:pt idx="315">
                  <c:v>0.997324247803194</c:v>
                </c:pt>
                <c:pt idx="316">
                  <c:v>0.996965654097567</c:v>
                </c:pt>
                <c:pt idx="317">
                  <c:v>0.996585828575581</c:v>
                </c:pt>
                <c:pt idx="318">
                  <c:v>0.996184991945638</c:v>
                </c:pt>
                <c:pt idx="319">
                  <c:v>0.995763363242713</c:v>
                </c:pt>
                <c:pt idx="320">
                  <c:v>0.995321159839555</c:v>
                </c:pt>
                <c:pt idx="321">
                  <c:v>0.994858597457824</c:v>
                </c:pt>
                <c:pt idx="322">
                  <c:v>0.994375890179146</c:v>
                </c:pt>
                <c:pt idx="323">
                  <c:v>0.993873250456117</c:v>
                </c:pt>
                <c:pt idx="324">
                  <c:v>0.993350889123216</c:v>
                </c:pt>
                <c:pt idx="325">
                  <c:v>0.99280901540767</c:v>
                </c:pt>
                <c:pt idx="326">
                  <c:v>0.992247836940234</c:v>
                </c:pt>
                <c:pt idx="327">
                  <c:v>0.991667559765919</c:v>
                </c:pt>
                <c:pt idx="328">
                  <c:v>0.991068388354638</c:v>
                </c:pt>
                <c:pt idx="329">
                  <c:v>0.990450525611799</c:v>
                </c:pt>
                <c:pt idx="330">
                  <c:v>0.989814172888817</c:v>
                </c:pt>
                <c:pt idx="331">
                  <c:v>0.989159529993574</c:v>
                </c:pt>
                <c:pt idx="332">
                  <c:v>0.988486795200805</c:v>
                </c:pt>
                <c:pt idx="333">
                  <c:v>0.987796165262422</c:v>
                </c:pt>
                <c:pt idx="334">
                  <c:v>0.987087835417769</c:v>
                </c:pt>
                <c:pt idx="335">
                  <c:v>0.986361999403818</c:v>
                </c:pt>
                <c:pt idx="336">
                  <c:v>0.985618849465301</c:v>
                </c:pt>
                <c:pt idx="337">
                  <c:v>0.984858576364769</c:v>
                </c:pt>
                <c:pt idx="338">
                  <c:v>0.984081369392601</c:v>
                </c:pt>
                <c:pt idx="339">
                  <c:v>0.983287416376942</c:v>
                </c:pt>
                <c:pt idx="340">
                  <c:v>0.982476903693578</c:v>
                </c:pt>
                <c:pt idx="341">
                  <c:v>0.981650016275755</c:v>
                </c:pt>
                <c:pt idx="342">
                  <c:v>0.980806937623926</c:v>
                </c:pt>
                <c:pt idx="343">
                  <c:v>0.979947849815452</c:v>
                </c:pt>
                <c:pt idx="344">
                  <c:v>0.979072933514224</c:v>
                </c:pt>
                <c:pt idx="345">
                  <c:v>0.978182367980237</c:v>
                </c:pt>
                <c:pt idx="346">
                  <c:v>0.977276331079101</c:v>
                </c:pt>
                <c:pt idx="347">
                  <c:v>0.976354999291488</c:v>
                </c:pt>
                <c:pt idx="348">
                  <c:v>0.975418547722526</c:v>
                </c:pt>
                <c:pt idx="349">
                  <c:v>0.974467150111126</c:v>
                </c:pt>
                <c:pt idx="350">
                  <c:v>0.973500978839256</c:v>
                </c:pt>
                <c:pt idx="351">
                  <c:v>0.972520204941156</c:v>
                </c:pt>
                <c:pt idx="352">
                  <c:v>0.971524998112493</c:v>
                </c:pt>
                <c:pt idx="353">
                  <c:v>0.970515526719457</c:v>
                </c:pt>
                <c:pt idx="354">
                  <c:v>0.969491957807804</c:v>
                </c:pt>
                <c:pt idx="355">
                  <c:v>0.968454457111835</c:v>
                </c:pt>
                <c:pt idx="356">
                  <c:v>0.967403189063329</c:v>
                </c:pt>
                <c:pt idx="357">
                  <c:v>0.966338316800407</c:v>
                </c:pt>
                <c:pt idx="358">
                  <c:v>0.965260002176349</c:v>
                </c:pt>
                <c:pt idx="359">
                  <c:v>0.964168405768352</c:v>
                </c:pt>
                <c:pt idx="360">
                  <c:v>0.963063686886233</c:v>
                </c:pt>
                <c:pt idx="361">
                  <c:v>0.961946003581074</c:v>
                </c:pt>
                <c:pt idx="362">
                  <c:v>0.960815512653819</c:v>
                </c:pt>
                <c:pt idx="363">
                  <c:v>0.95967236966381</c:v>
                </c:pt>
                <c:pt idx="364">
                  <c:v>0.958516728937272</c:v>
                </c:pt>
                <c:pt idx="365">
                  <c:v>0.957348743575746</c:v>
                </c:pt>
                <c:pt idx="366">
                  <c:v>0.956168565464462</c:v>
                </c:pt>
                <c:pt idx="367">
                  <c:v>0.954976345280667</c:v>
                </c:pt>
                <c:pt idx="368">
                  <c:v>0.953772232501897</c:v>
                </c:pt>
                <c:pt idx="369">
                  <c:v>0.952556375414191</c:v>
                </c:pt>
                <c:pt idx="370">
                  <c:v>0.951328921120263</c:v>
                </c:pt>
                <c:pt idx="371">
                  <c:v>0.950090015547616</c:v>
                </c:pt>
                <c:pt idx="372">
                  <c:v>0.948839803456602</c:v>
                </c:pt>
                <c:pt idx="373">
                  <c:v>0.947578428448441</c:v>
                </c:pt>
                <c:pt idx="374">
                  <c:v>0.946306032973176</c:v>
                </c:pt>
                <c:pt idx="375">
                  <c:v>0.945022758337587</c:v>
                </c:pt>
                <c:pt idx="376">
                  <c:v>0.943728744713051</c:v>
                </c:pt>
                <c:pt idx="377">
                  <c:v>0.942424131143354</c:v>
                </c:pt>
                <c:pt idx="378">
                  <c:v>0.941109055552449</c:v>
                </c:pt>
                <c:pt idx="379">
                  <c:v>0.93978365475217</c:v>
                </c:pt>
                <c:pt idx="380">
                  <c:v>0.938448064449895</c:v>
                </c:pt>
                <c:pt idx="381">
                  <c:v>0.937102419256157</c:v>
                </c:pt>
                <c:pt idx="382">
                  <c:v>0.935746852692211</c:v>
                </c:pt>
                <c:pt idx="383">
                  <c:v>0.934381497197551</c:v>
                </c:pt>
                <c:pt idx="384">
                  <c:v>0.933006484137381</c:v>
                </c:pt>
                <c:pt idx="385">
                  <c:v>0.931621943810032</c:v>
                </c:pt>
                <c:pt idx="386">
                  <c:v>0.930228005454343</c:v>
                </c:pt>
                <c:pt idx="387">
                  <c:v>0.92882479725698</c:v>
                </c:pt>
                <c:pt idx="388">
                  <c:v>0.927412446359724</c:v>
                </c:pt>
                <c:pt idx="389">
                  <c:v>0.925991078866701</c:v>
                </c:pt>
                <c:pt idx="390">
                  <c:v>0.924560819851571</c:v>
                </c:pt>
                <c:pt idx="391">
                  <c:v>0.923121793364672</c:v>
                </c:pt>
                <c:pt idx="392">
                  <c:v>0.921674122440112</c:v>
                </c:pt>
                <c:pt idx="393">
                  <c:v>0.920217929102824</c:v>
                </c:pt>
                <c:pt idx="394">
                  <c:v>0.91875333437557</c:v>
                </c:pt>
                <c:pt idx="395">
                  <c:v>0.917280458285905</c:v>
                </c:pt>
                <c:pt idx="396">
                  <c:v>0.915799419873089</c:v>
                </c:pt>
                <c:pt idx="397">
                  <c:v>0.914310337194963</c:v>
                </c:pt>
                <c:pt idx="398">
                  <c:v>0.91281332733478</c:v>
                </c:pt>
                <c:pt idx="399">
                  <c:v>0.911308506407982</c:v>
                </c:pt>
                <c:pt idx="400">
                  <c:v>0.90979598956895</c:v>
                </c:pt>
                <c:pt idx="401">
                  <c:v>0.908275891017696</c:v>
                </c:pt>
                <c:pt idx="402">
                  <c:v>0.906748324006522</c:v>
                </c:pt>
                <c:pt idx="403">
                  <c:v>0.90521340084663</c:v>
                </c:pt>
                <c:pt idx="404">
                  <c:v>0.903671232914696</c:v>
                </c:pt>
                <c:pt idx="405">
                  <c:v>0.902121930659393</c:v>
                </c:pt>
                <c:pt idx="406">
                  <c:v>0.900565603607884</c:v>
                </c:pt>
                <c:pt idx="407">
                  <c:v>0.899002360372258</c:v>
                </c:pt>
                <c:pt idx="408">
                  <c:v>0.897432308655944</c:v>
                </c:pt>
                <c:pt idx="409">
                  <c:v>0.895855555260063</c:v>
                </c:pt>
                <c:pt idx="410">
                  <c:v>0.894272206089754</c:v>
                </c:pt>
                <c:pt idx="411">
                  <c:v>0.892682366160458</c:v>
                </c:pt>
                <c:pt idx="412">
                  <c:v>0.891086139604151</c:v>
                </c:pt>
                <c:pt idx="413">
                  <c:v>0.889483629675551</c:v>
                </c:pt>
                <c:pt idx="414">
                  <c:v>0.887874938758273</c:v>
                </c:pt>
                <c:pt idx="415">
                  <c:v>0.886260168370955</c:v>
                </c:pt>
                <c:pt idx="416">
                  <c:v>0.884639419173335</c:v>
                </c:pt>
                <c:pt idx="417">
                  <c:v>0.883012790972296</c:v>
                </c:pt>
                <c:pt idx="418">
                  <c:v>0.881380382727866</c:v>
                </c:pt>
                <c:pt idx="419">
                  <c:v>0.879742292559189</c:v>
                </c:pt>
                <c:pt idx="420">
                  <c:v>0.878098617750442</c:v>
                </c:pt>
                <c:pt idx="421">
                  <c:v>0.876449454756734</c:v>
                </c:pt>
                <c:pt idx="422">
                  <c:v>0.874794899209945</c:v>
                </c:pt>
                <c:pt idx="423">
                  <c:v>0.873135045924546</c:v>
                </c:pt>
                <c:pt idx="424">
                  <c:v>0.871469988903373</c:v>
                </c:pt>
                <c:pt idx="425">
                  <c:v>0.869799821343359</c:v>
                </c:pt>
                <c:pt idx="426">
                  <c:v>0.868124635641243</c:v>
                </c:pt>
                <c:pt idx="427">
                  <c:v>0.866444523399225</c:v>
                </c:pt>
                <c:pt idx="428">
                  <c:v>0.8647595754306</c:v>
                </c:pt>
                <c:pt idx="429">
                  <c:v>0.863069881765345</c:v>
                </c:pt>
                <c:pt idx="430">
                  <c:v>0.861375531655677</c:v>
                </c:pt>
                <c:pt idx="431">
                  <c:v>0.859676613581565</c:v>
                </c:pt>
                <c:pt idx="432">
                  <c:v>0.857973215256221</c:v>
                </c:pt>
                <c:pt idx="433">
                  <c:v>0.856265423631542</c:v>
                </c:pt>
                <c:pt idx="434">
                  <c:v>0.854553324903526</c:v>
                </c:pt>
                <c:pt idx="435">
                  <c:v>0.852837004517645</c:v>
                </c:pt>
                <c:pt idx="436">
                  <c:v>0.851116547174191</c:v>
                </c:pt>
                <c:pt idx="437">
                  <c:v>0.849392036833581</c:v>
                </c:pt>
                <c:pt idx="438">
                  <c:v>0.847663556721634</c:v>
                </c:pt>
                <c:pt idx="439">
                  <c:v>0.845931189334806</c:v>
                </c:pt>
                <c:pt idx="440">
                  <c:v>0.844195016445396</c:v>
                </c:pt>
                <c:pt idx="441">
                  <c:v>0.842455119106721</c:v>
                </c:pt>
                <c:pt idx="442">
                  <c:v>0.84071157765825</c:v>
                </c:pt>
                <c:pt idx="443">
                  <c:v>0.838964471730708</c:v>
                </c:pt>
                <c:pt idx="444">
                  <c:v>0.837213880251151</c:v>
                </c:pt>
                <c:pt idx="445">
                  <c:v>0.835459881448</c:v>
                </c:pt>
                <c:pt idx="446">
                  <c:v>0.83370255285605</c:v>
                </c:pt>
                <c:pt idx="447">
                  <c:v>0.831941971321441</c:v>
                </c:pt>
                <c:pt idx="448">
                  <c:v>0.8301782130066</c:v>
                </c:pt>
                <c:pt idx="449">
                  <c:v>0.828411353395147</c:v>
                </c:pt>
                <c:pt idx="450">
                  <c:v>0.826641467296776</c:v>
                </c:pt>
                <c:pt idx="451">
                  <c:v>0.824868628852094</c:v>
                </c:pt>
                <c:pt idx="452">
                  <c:v>0.82309291153744</c:v>
                </c:pt>
                <c:pt idx="453">
                  <c:v>0.821314388169663</c:v>
                </c:pt>
                <c:pt idx="454">
                  <c:v>0.819533130910874</c:v>
                </c:pt>
                <c:pt idx="455">
                  <c:v>0.817749211273165</c:v>
                </c:pt>
                <c:pt idx="456">
                  <c:v>0.815962700123298</c:v>
                </c:pt>
                <c:pt idx="457">
                  <c:v>0.814173667687366</c:v>
                </c:pt>
                <c:pt idx="458">
                  <c:v>0.812382183555417</c:v>
                </c:pt>
                <c:pt idx="459">
                  <c:v>0.810588316686053</c:v>
                </c:pt>
                <c:pt idx="460">
                  <c:v>0.808792135410999</c:v>
                </c:pt>
                <c:pt idx="461">
                  <c:v>0.806993707439638</c:v>
                </c:pt>
                <c:pt idx="462">
                  <c:v>0.805193099863524</c:v>
                </c:pt>
                <c:pt idx="463">
                  <c:v>0.803390379160852</c:v>
                </c:pt>
                <c:pt idx="464">
                  <c:v>0.801585611200919</c:v>
                </c:pt>
                <c:pt idx="465">
                  <c:v>0.799778861248532</c:v>
                </c:pt>
                <c:pt idx="466">
                  <c:v>0.79797019396841</c:v>
                </c:pt>
                <c:pt idx="467">
                  <c:v>0.796159673429538</c:v>
                </c:pt>
                <c:pt idx="468">
                  <c:v>0.794347363109507</c:v>
                </c:pt>
                <c:pt idx="469">
                  <c:v>0.792533325898814</c:v>
                </c:pt>
                <c:pt idx="470">
                  <c:v>0.790717624105144</c:v>
                </c:pt>
                <c:pt idx="471">
                  <c:v>0.788900319457618</c:v>
                </c:pt>
                <c:pt idx="472">
                  <c:v>0.787081473111013</c:v>
                </c:pt>
                <c:pt idx="473">
                  <c:v>0.785261145649954</c:v>
                </c:pt>
                <c:pt idx="474">
                  <c:v>0.783439397093085</c:v>
                </c:pt>
                <c:pt idx="475">
                  <c:v>0.781616286897203</c:v>
                </c:pt>
                <c:pt idx="476">
                  <c:v>0.779791873961373</c:v>
                </c:pt>
                <c:pt idx="477">
                  <c:v>0.777966216631009</c:v>
                </c:pt>
                <c:pt idx="478">
                  <c:v>0.776139372701933</c:v>
                </c:pt>
                <c:pt idx="479">
                  <c:v>0.774311399424408</c:v>
                </c:pt>
                <c:pt idx="480">
                  <c:v>0.772482353507138</c:v>
                </c:pt>
                <c:pt idx="481">
                  <c:v>0.770652291121251</c:v>
                </c:pt>
                <c:pt idx="482">
                  <c:v>0.768821267904245</c:v>
                </c:pt>
                <c:pt idx="483">
                  <c:v>0.766989338963918</c:v>
                </c:pt>
                <c:pt idx="484">
                  <c:v>0.765156558882267</c:v>
                </c:pt>
                <c:pt idx="485">
                  <c:v>0.763322981719361</c:v>
                </c:pt>
                <c:pt idx="486">
                  <c:v>0.76148866101719</c:v>
                </c:pt>
                <c:pt idx="487">
                  <c:v>0.759653649803488</c:v>
                </c:pt>
                <c:pt idx="488">
                  <c:v>0.757818000595531</c:v>
                </c:pt>
                <c:pt idx="489">
                  <c:v>0.75598176540391</c:v>
                </c:pt>
                <c:pt idx="490">
                  <c:v>0.754144995736277</c:v>
                </c:pt>
                <c:pt idx="491">
                  <c:v>0.752307742601073</c:v>
                </c:pt>
                <c:pt idx="492">
                  <c:v>0.75047005651122</c:v>
                </c:pt>
                <c:pt idx="493">
                  <c:v>0.748631987487798</c:v>
                </c:pt>
                <c:pt idx="494">
                  <c:v>0.746793585063696</c:v>
                </c:pt>
                <c:pt idx="495">
                  <c:v>0.744954898287235</c:v>
                </c:pt>
                <c:pt idx="496">
                  <c:v>0.743115975725771</c:v>
                </c:pt>
                <c:pt idx="497">
                  <c:v>0.741276865469272</c:v>
                </c:pt>
                <c:pt idx="498">
                  <c:v>0.739437615133871</c:v>
                </c:pt>
                <c:pt idx="499">
                  <c:v>0.737598271865398</c:v>
                </c:pt>
                <c:pt idx="500">
                  <c:v>0.735758882342885</c:v>
                </c:pt>
                <c:pt idx="501">
                  <c:v>0.733919492782051</c:v>
                </c:pt>
                <c:pt idx="502">
                  <c:v>0.732080148938762</c:v>
                </c:pt>
                <c:pt idx="503">
                  <c:v>0.730240896112468</c:v>
                </c:pt>
                <c:pt idx="504">
                  <c:v>0.728401779149618</c:v>
                </c:pt>
                <c:pt idx="505">
                  <c:v>0.726562842447052</c:v>
                </c:pt>
                <c:pt idx="506">
                  <c:v>0.724724129955369</c:v>
                </c:pt>
                <c:pt idx="507">
                  <c:v>0.722885685182277</c:v>
                </c:pt>
                <c:pt idx="508">
                  <c:v>0.721047551195912</c:v>
                </c:pt>
                <c:pt idx="509">
                  <c:v>0.719209770628147</c:v>
                </c:pt>
                <c:pt idx="510">
                  <c:v>0.717372385677868</c:v>
                </c:pt>
                <c:pt idx="511">
                  <c:v>0.715535438114236</c:v>
                </c:pt>
                <c:pt idx="512">
                  <c:v>0.713698969279919</c:v>
                </c:pt>
                <c:pt idx="513">
                  <c:v>0.71186302009431</c:v>
                </c:pt>
                <c:pt idx="514">
                  <c:v>0.710027631056723</c:v>
                </c:pt>
                <c:pt idx="515">
                  <c:v>0.708192842249562</c:v>
                </c:pt>
                <c:pt idx="516">
                  <c:v>0.706358693341474</c:v>
                </c:pt>
                <c:pt idx="517">
                  <c:v>0.704525223590477</c:v>
                </c:pt>
                <c:pt idx="518">
                  <c:v>0.702692471847073</c:v>
                </c:pt>
                <c:pt idx="519">
                  <c:v>0.700860476557333</c:v>
                </c:pt>
                <c:pt idx="520">
                  <c:v>0.699029275765967</c:v>
                </c:pt>
                <c:pt idx="521">
                  <c:v>0.69719890711937</c:v>
                </c:pt>
                <c:pt idx="522">
                  <c:v>0.695369407868649</c:v>
                </c:pt>
                <c:pt idx="523">
                  <c:v>0.69354081487263</c:v>
                </c:pt>
                <c:pt idx="524">
                  <c:v>0.691713164600844</c:v>
                </c:pt>
                <c:pt idx="525">
                  <c:v>0.689886493136493</c:v>
                </c:pt>
                <c:pt idx="526">
                  <c:v>0.688060836179399</c:v>
                </c:pt>
                <c:pt idx="527">
                  <c:v>0.686236229048926</c:v>
                </c:pt>
                <c:pt idx="528">
                  <c:v>0.684412706686891</c:v>
                </c:pt>
                <c:pt idx="529">
                  <c:v>0.682590303660449</c:v>
                </c:pt>
                <c:pt idx="530">
                  <c:v>0.680769054164965</c:v>
                </c:pt>
                <c:pt idx="531">
                  <c:v>0.678948992026856</c:v>
                </c:pt>
                <c:pt idx="532">
                  <c:v>0.677130150706428</c:v>
                </c:pt>
                <c:pt idx="533">
                  <c:v>0.67531256330068</c:v>
                </c:pt>
                <c:pt idx="534">
                  <c:v>0.673496262546103</c:v>
                </c:pt>
                <c:pt idx="535">
                  <c:v>0.671681280821443</c:v>
                </c:pt>
                <c:pt idx="536">
                  <c:v>0.669867650150466</c:v>
                </c:pt>
                <c:pt idx="537">
                  <c:v>0.668055402204685</c:v>
                </c:pt>
                <c:pt idx="538">
                  <c:v>0.666244568306082</c:v>
                </c:pt>
                <c:pt idx="539">
                  <c:v>0.664435179429804</c:v>
                </c:pt>
                <c:pt idx="540">
                  <c:v>0.662627266206845</c:v>
                </c:pt>
                <c:pt idx="541">
                  <c:v>0.660820858926708</c:v>
                </c:pt>
                <c:pt idx="542">
                  <c:v>0.659015987540051</c:v>
                </c:pt>
                <c:pt idx="543">
                  <c:v>0.65721268166131</c:v>
                </c:pt>
                <c:pt idx="544">
                  <c:v>0.655410970571312</c:v>
                </c:pt>
                <c:pt idx="545">
                  <c:v>0.653610883219861</c:v>
                </c:pt>
                <c:pt idx="546">
                  <c:v>0.651812448228317</c:v>
                </c:pt>
                <c:pt idx="547">
                  <c:v>0.650015693892148</c:v>
                </c:pt>
                <c:pt idx="548">
                  <c:v>0.648220648183474</c:v>
                </c:pt>
                <c:pt idx="549">
                  <c:v>0.646427338753579</c:v>
                </c:pt>
                <c:pt idx="550">
                  <c:v>0.644635792935428</c:v>
                </c:pt>
                <c:pt idx="551">
                  <c:v>0.642846037746143</c:v>
                </c:pt>
                <c:pt idx="552">
                  <c:v>0.641058099889481</c:v>
                </c:pt>
                <c:pt idx="553">
                  <c:v>0.639272005758285</c:v>
                </c:pt>
                <c:pt idx="554">
                  <c:v>0.637487781436922</c:v>
                </c:pt>
                <c:pt idx="555">
                  <c:v>0.635705452703702</c:v>
                </c:pt>
                <c:pt idx="556">
                  <c:v>0.633925045033283</c:v>
                </c:pt>
                <c:pt idx="557">
                  <c:v>0.632146583599059</c:v>
                </c:pt>
                <c:pt idx="558">
                  <c:v>0.630370093275533</c:v>
                </c:pt>
                <c:pt idx="559">
                  <c:v>0.628595598640668</c:v>
                </c:pt>
                <c:pt idx="560">
                  <c:v>0.626823123978229</c:v>
                </c:pt>
                <c:pt idx="561">
                  <c:v>0.625052693280108</c:v>
                </c:pt>
                <c:pt idx="562">
                  <c:v>0.623284330248627</c:v>
                </c:pt>
                <c:pt idx="563">
                  <c:v>0.621518058298831</c:v>
                </c:pt>
                <c:pt idx="564">
                  <c:v>0.619753900560771</c:v>
                </c:pt>
                <c:pt idx="565">
                  <c:v>0.617991879881753</c:v>
                </c:pt>
                <c:pt idx="566">
                  <c:v>0.616232018828588</c:v>
                </c:pt>
                <c:pt idx="567">
                  <c:v>0.614474339689825</c:v>
                </c:pt>
                <c:pt idx="568">
                  <c:v>0.612718864477961</c:v>
                </c:pt>
                <c:pt idx="569">
                  <c:v>0.610965614931641</c:v>
                </c:pt>
                <c:pt idx="570">
                  <c:v>0.609214612517844</c:v>
                </c:pt>
                <c:pt idx="571">
                  <c:v>0.607465878434048</c:v>
                </c:pt>
                <c:pt idx="572">
                  <c:v>0.605719433610391</c:v>
                </c:pt>
                <c:pt idx="573">
                  <c:v>0.603975298711802</c:v>
                </c:pt>
                <c:pt idx="574">
                  <c:v>0.602233494140135</c:v>
                </c:pt>
                <c:pt idx="575">
                  <c:v>0.600494040036271</c:v>
                </c:pt>
                <c:pt idx="576">
                  <c:v>0.598756956282219</c:v>
                </c:pt>
                <c:pt idx="577">
                  <c:v>0.597022262503194</c:v>
                </c:pt>
                <c:pt idx="578">
                  <c:v>0.595289978069686</c:v>
                </c:pt>
                <c:pt idx="579">
                  <c:v>0.593560122099511</c:v>
                </c:pt>
                <c:pt idx="580">
                  <c:v>0.591832713459854</c:v>
                </c:pt>
                <c:pt idx="581">
                  <c:v>0.590107770769286</c:v>
                </c:pt>
                <c:pt idx="582">
                  <c:v>0.588385312399782</c:v>
                </c:pt>
                <c:pt idx="583">
                  <c:v>0.586665356478712</c:v>
                </c:pt>
                <c:pt idx="584">
                  <c:v>0.584947920890827</c:v>
                </c:pt>
                <c:pt idx="585">
                  <c:v>0.583233023280228</c:v>
                </c:pt>
                <c:pt idx="586">
                  <c:v>0.581520681052322</c:v>
                </c:pt>
                <c:pt idx="587">
                  <c:v>0.579810911375761</c:v>
                </c:pt>
                <c:pt idx="588">
                  <c:v>0.578103731184376</c:v>
                </c:pt>
                <c:pt idx="589">
                  <c:v>0.576399157179085</c:v>
                </c:pt>
                <c:pt idx="590">
                  <c:v>0.574697205829803</c:v>
                </c:pt>
                <c:pt idx="591">
                  <c:v>0.572997893377325</c:v>
                </c:pt>
                <c:pt idx="592">
                  <c:v>0.571301235835205</c:v>
                </c:pt>
                <c:pt idx="593">
                  <c:v>0.569607248991617</c:v>
                </c:pt>
                <c:pt idx="594">
                  <c:v>0.567915948411206</c:v>
                </c:pt>
                <c:pt idx="595">
                  <c:v>0.566227349436924</c:v>
                </c:pt>
                <c:pt idx="596">
                  <c:v>0.564541467191854</c:v>
                </c:pt>
                <c:pt idx="597">
                  <c:v>0.562858316581023</c:v>
                </c:pt>
                <c:pt idx="598">
                  <c:v>0.561177912293201</c:v>
                </c:pt>
                <c:pt idx="599">
                  <c:v>0.559500268802684</c:v>
                </c:pt>
                <c:pt idx="600">
                  <c:v>0.557825400371073</c:v>
                </c:pt>
                <c:pt idx="601">
                  <c:v>0.556153321049032</c:v>
                </c:pt>
                <c:pt idx="602">
                  <c:v>0.554484044678038</c:v>
                </c:pt>
                <c:pt idx="603">
                  <c:v>0.552817584892119</c:v>
                </c:pt>
                <c:pt idx="604">
                  <c:v>0.55115395511958</c:v>
                </c:pt>
                <c:pt idx="605">
                  <c:v>0.549493168584711</c:v>
                </c:pt>
                <c:pt idx="606">
                  <c:v>0.547835238309497</c:v>
                </c:pt>
                <c:pt idx="607">
                  <c:v>0.546180177115294</c:v>
                </c:pt>
                <c:pt idx="608">
                  <c:v>0.544527997624522</c:v>
                </c:pt>
                <c:pt idx="609">
                  <c:v>0.542878712262318</c:v>
                </c:pt>
                <c:pt idx="610">
                  <c:v>0.541232333258193</c:v>
                </c:pt>
                <c:pt idx="611">
                  <c:v>0.53958887264768</c:v>
                </c:pt>
                <c:pt idx="612">
                  <c:v>0.537948342273956</c:v>
                </c:pt>
                <c:pt idx="613">
                  <c:v>0.536310753789469</c:v>
                </c:pt>
                <c:pt idx="614">
                  <c:v>0.534676118657541</c:v>
                </c:pt>
                <c:pt idx="615">
                  <c:v>0.533044448153966</c:v>
                </c:pt>
                <c:pt idx="616">
                  <c:v>0.531415753368598</c:v>
                </c:pt>
                <c:pt idx="617">
                  <c:v>0.529790045206919</c:v>
                </c:pt>
                <c:pt idx="618">
                  <c:v>0.528167334391611</c:v>
                </c:pt>
                <c:pt idx="619">
                  <c:v>0.5265476314641</c:v>
                </c:pt>
                <c:pt idx="620">
                  <c:v>0.524930946786103</c:v>
                </c:pt>
                <c:pt idx="621">
                  <c:v>0.523317290541153</c:v>
                </c:pt>
                <c:pt idx="622">
                  <c:v>0.521706672736126</c:v>
                </c:pt>
                <c:pt idx="623">
                  <c:v>0.520099103202742</c:v>
                </c:pt>
                <c:pt idx="624">
                  <c:v>0.518494591599069</c:v>
                </c:pt>
                <c:pt idx="625">
                  <c:v>0.516893147411008</c:v>
                </c:pt>
                <c:pt idx="626">
                  <c:v>0.51529477995377</c:v>
                </c:pt>
                <c:pt idx="627">
                  <c:v>0.513699498373344</c:v>
                </c:pt>
                <c:pt idx="628">
                  <c:v>0.512107311647953</c:v>
                </c:pt>
                <c:pt idx="629">
                  <c:v>0.510518228589498</c:v>
                </c:pt>
                <c:pt idx="630">
                  <c:v>0.508932257844997</c:v>
                </c:pt>
                <c:pt idx="631">
                  <c:v>0.507349407898007</c:v>
                </c:pt>
                <c:pt idx="632">
                  <c:v>0.505769687070043</c:v>
                </c:pt>
                <c:pt idx="633">
                  <c:v>0.504193103521981</c:v>
                </c:pt>
                <c:pt idx="634">
                  <c:v>0.502619665255452</c:v>
                </c:pt>
                <c:pt idx="635">
                  <c:v>0.501049380114233</c:v>
                </c:pt>
                <c:pt idx="636">
                  <c:v>0.499482255785617</c:v>
                </c:pt>
                <c:pt idx="637">
                  <c:v>0.49791829980178</c:v>
                </c:pt>
                <c:pt idx="638">
                  <c:v>0.49635751954114</c:v>
                </c:pt>
                <c:pt idx="639">
                  <c:v>0.494799922229698</c:v>
                </c:pt>
                <c:pt idx="640">
                  <c:v>0.493245514942382</c:v>
                </c:pt>
                <c:pt idx="641">
                  <c:v>0.491694304604368</c:v>
                </c:pt>
                <c:pt idx="642">
                  <c:v>0.490146297992399</c:v>
                </c:pt>
                <c:pt idx="643">
                  <c:v>0.488601501736098</c:v>
                </c:pt>
                <c:pt idx="644">
                  <c:v>0.48705992231926</c:v>
                </c:pt>
                <c:pt idx="645">
                  <c:v>0.485521566081147</c:v>
                </c:pt>
                <c:pt idx="646">
                  <c:v>0.483986439217765</c:v>
                </c:pt>
                <c:pt idx="647">
                  <c:v>0.482454547783138</c:v>
                </c:pt>
                <c:pt idx="648">
                  <c:v>0.48092589769057</c:v>
                </c:pt>
                <c:pt idx="649">
                  <c:v>0.479400494713894</c:v>
                </c:pt>
                <c:pt idx="650">
                  <c:v>0.477878344488723</c:v>
                </c:pt>
                <c:pt idx="651">
                  <c:v>0.476359452513677</c:v>
                </c:pt>
                <c:pt idx="652">
                  <c:v>0.474843824151618</c:v>
                </c:pt>
                <c:pt idx="653">
                  <c:v>0.47333146463086</c:v>
                </c:pt>
                <c:pt idx="654">
                  <c:v>0.471822379046383</c:v>
                </c:pt>
                <c:pt idx="655">
                  <c:v>0.470316572361028</c:v>
                </c:pt>
                <c:pt idx="656">
                  <c:v>0.468814049406694</c:v>
                </c:pt>
                <c:pt idx="657">
                  <c:v>0.467314814885516</c:v>
                </c:pt>
                <c:pt idx="658">
                  <c:v>0.465818873371042</c:v>
                </c:pt>
                <c:pt idx="659">
                  <c:v>0.464326229309397</c:v>
                </c:pt>
                <c:pt idx="660">
                  <c:v>0.462836887020441</c:v>
                </c:pt>
                <c:pt idx="661">
                  <c:v>0.461350850698918</c:v>
                </c:pt>
                <c:pt idx="662">
                  <c:v>0.459868124415597</c:v>
                </c:pt>
                <c:pt idx="663">
                  <c:v>0.458388712118403</c:v>
                </c:pt>
                <c:pt idx="664">
                  <c:v>0.456912617633542</c:v>
                </c:pt>
                <c:pt idx="665">
                  <c:v>0.455439844666618</c:v>
                </c:pt>
                <c:pt idx="666">
                  <c:v>0.453970396803738</c:v>
                </c:pt>
                <c:pt idx="667">
                  <c:v>0.452504277512613</c:v>
                </c:pt>
                <c:pt idx="668">
                  <c:v>0.451041490143653</c:v>
                </c:pt>
                <c:pt idx="669">
                  <c:v>0.449582037931047</c:v>
                </c:pt>
                <c:pt idx="670">
                  <c:v>0.448125923993838</c:v>
                </c:pt>
                <c:pt idx="671">
                  <c:v>0.446673151336994</c:v>
                </c:pt>
                <c:pt idx="672">
                  <c:v>0.445223722852471</c:v>
                </c:pt>
                <c:pt idx="673">
                  <c:v>0.443777641320257</c:v>
                </c:pt>
                <c:pt idx="674">
                  <c:v>0.442334909409426</c:v>
                </c:pt>
                <c:pt idx="675">
                  <c:v>0.440895529679168</c:v>
                </c:pt>
                <c:pt idx="676">
                  <c:v>0.439459504579824</c:v>
                </c:pt>
                <c:pt idx="677">
                  <c:v>0.438026836453906</c:v>
                </c:pt>
                <c:pt idx="678">
                  <c:v>0.43659752753711</c:v>
                </c:pt>
                <c:pt idx="679">
                  <c:v>0.435171579959328</c:v>
                </c:pt>
                <c:pt idx="680">
                  <c:v>0.43374899574564</c:v>
                </c:pt>
                <c:pt idx="681">
                  <c:v>0.432329776817317</c:v>
                </c:pt>
                <c:pt idx="682">
                  <c:v>0.430913924992794</c:v>
                </c:pt>
                <c:pt idx="683">
                  <c:v>0.429501441988661</c:v>
                </c:pt>
                <c:pt idx="684">
                  <c:v>0.428092329420621</c:v>
                </c:pt>
                <c:pt idx="685">
                  <c:v>0.426686588804464</c:v>
                </c:pt>
                <c:pt idx="686">
                  <c:v>0.425284221557016</c:v>
                </c:pt>
                <c:pt idx="687">
                  <c:v>0.423885228997094</c:v>
                </c:pt>
                <c:pt idx="688">
                  <c:v>0.422489612346445</c:v>
                </c:pt>
                <c:pt idx="689">
                  <c:v>0.421097372730682</c:v>
                </c:pt>
                <c:pt idx="690">
                  <c:v>0.419708511180214</c:v>
                </c:pt>
                <c:pt idx="691">
                  <c:v>0.418323028631165</c:v>
                </c:pt>
                <c:pt idx="692">
                  <c:v>0.416940925926292</c:v>
                </c:pt>
                <c:pt idx="693">
                  <c:v>0.415562203815891</c:v>
                </c:pt>
                <c:pt idx="694">
                  <c:v>0.4141868629587</c:v>
                </c:pt>
                <c:pt idx="695">
                  <c:v>0.412814903922791</c:v>
                </c:pt>
                <c:pt idx="696">
                  <c:v>0.411446327186459</c:v>
                </c:pt>
                <c:pt idx="697">
                  <c:v>0.410081133139107</c:v>
                </c:pt>
                <c:pt idx="698">
                  <c:v>0.408719322082115</c:v>
                </c:pt>
                <c:pt idx="699">
                  <c:v>0.407360894229712</c:v>
                </c:pt>
                <c:pt idx="700">
                  <c:v>0.406005849709837</c:v>
                </c:pt>
                <c:pt idx="701">
                  <c:v>0.404654188564994</c:v>
                </c:pt>
                <c:pt idx="702">
                  <c:v>0.403305910753102</c:v>
                </c:pt>
                <c:pt idx="703">
                  <c:v>0.401961016148336</c:v>
                </c:pt>
                <c:pt idx="704">
                  <c:v>0.400619504541966</c:v>
                </c:pt>
                <c:pt idx="705">
                  <c:v>0.399281375643185</c:v>
                </c:pt>
                <c:pt idx="706">
                  <c:v>0.397946629079933</c:v>
                </c:pt>
                <c:pt idx="707">
                  <c:v>0.396615264399715</c:v>
                </c:pt>
                <c:pt idx="708">
                  <c:v>0.395287281070413</c:v>
                </c:pt>
                <c:pt idx="709">
                  <c:v>0.393962678481094</c:v>
                </c:pt>
                <c:pt idx="710">
                  <c:v>0.392641455942802</c:v>
                </c:pt>
                <c:pt idx="711">
                  <c:v>0.391323612689359</c:v>
                </c:pt>
                <c:pt idx="712">
                  <c:v>0.39000914787815</c:v>
                </c:pt>
                <c:pt idx="713">
                  <c:v>0.388698060590904</c:v>
                </c:pt>
                <c:pt idx="714">
                  <c:v>0.387390349834468</c:v>
                </c:pt>
                <c:pt idx="715">
                  <c:v>0.38608601454158</c:v>
                </c:pt>
                <c:pt idx="716">
                  <c:v>0.384785053571633</c:v>
                </c:pt>
                <c:pt idx="717">
                  <c:v>0.383487465711428</c:v>
                </c:pt>
                <c:pt idx="718">
                  <c:v>0.382193249675934</c:v>
                </c:pt>
                <c:pt idx="719">
                  <c:v>0.380902404109029</c:v>
                </c:pt>
                <c:pt idx="720">
                  <c:v>0.379614927584243</c:v>
                </c:pt>
                <c:pt idx="721">
                  <c:v>0.378330818605493</c:v>
                </c:pt>
                <c:pt idx="722">
                  <c:v>0.377050075607816</c:v>
                </c:pt>
                <c:pt idx="723">
                  <c:v>0.375772696958087</c:v>
                </c:pt>
                <c:pt idx="724">
                  <c:v>0.374498680955744</c:v>
                </c:pt>
                <c:pt idx="725">
                  <c:v>0.373228025833498</c:v>
                </c:pt>
                <c:pt idx="726">
                  <c:v>0.371960729758041</c:v>
                </c:pt>
                <c:pt idx="727">
                  <c:v>0.370696790830751</c:v>
                </c:pt>
                <c:pt idx="728">
                  <c:v>0.369436207088385</c:v>
                </c:pt>
                <c:pt idx="729">
                  <c:v>0.368178976503776</c:v>
                </c:pt>
                <c:pt idx="730">
                  <c:v>0.366925096986514</c:v>
                </c:pt>
                <c:pt idx="731">
                  <c:v>0.365674566383631</c:v>
                </c:pt>
                <c:pt idx="732">
                  <c:v>0.364427382480276</c:v>
                </c:pt>
                <c:pt idx="733">
                  <c:v>0.363183543000386</c:v>
                </c:pt>
                <c:pt idx="734">
                  <c:v>0.36194304560735</c:v>
                </c:pt>
                <c:pt idx="735">
                  <c:v>0.360705887904674</c:v>
                </c:pt>
                <c:pt idx="736">
                  <c:v>0.359472067436629</c:v>
                </c:pt>
                <c:pt idx="737">
                  <c:v>0.358241581688911</c:v>
                </c:pt>
                <c:pt idx="738">
                  <c:v>0.357014428089278</c:v>
                </c:pt>
                <c:pt idx="739">
                  <c:v>0.355790604008195</c:v>
                </c:pt>
                <c:pt idx="740">
                  <c:v>0.354570106759467</c:v>
                </c:pt>
                <c:pt idx="741">
                  <c:v>0.353352933600874</c:v>
                </c:pt>
                <c:pt idx="742">
                  <c:v>0.35213908173479</c:v>
                </c:pt>
                <c:pt idx="743">
                  <c:v>0.350928548308811</c:v>
                </c:pt>
                <c:pt idx="744">
                  <c:v>0.349721330416363</c:v>
                </c:pt>
                <c:pt idx="745">
                  <c:v>0.348517425097323</c:v>
                </c:pt>
                <c:pt idx="746">
                  <c:v>0.347316829338617</c:v>
                </c:pt>
                <c:pt idx="747">
                  <c:v>0.346119540074824</c:v>
                </c:pt>
                <c:pt idx="748">
                  <c:v>0.344925554188778</c:v>
                </c:pt>
                <c:pt idx="749">
                  <c:v>0.343734868512154</c:v>
                </c:pt>
                <c:pt idx="750">
                  <c:v>0.342547479826058</c:v>
                </c:pt>
                <c:pt idx="751">
                  <c:v>0.341363384861613</c:v>
                </c:pt>
                <c:pt idx="752">
                  <c:v>0.340182580300533</c:v>
                </c:pt>
                <c:pt idx="753">
                  <c:v>0.339005062775701</c:v>
                </c:pt>
                <c:pt idx="754">
                  <c:v>0.337830828871737</c:v>
                </c:pt>
                <c:pt idx="755">
                  <c:v>0.336659875125562</c:v>
                </c:pt>
                <c:pt idx="756">
                  <c:v>0.335492198026962</c:v>
                </c:pt>
                <c:pt idx="757">
                  <c:v>0.334327794019141</c:v>
                </c:pt>
                <c:pt idx="758">
                  <c:v>0.333166659499275</c:v>
                </c:pt>
                <c:pt idx="759">
                  <c:v>0.33200879081906</c:v>
                </c:pt>
                <c:pt idx="760">
                  <c:v>0.330854184285251</c:v>
                </c:pt>
                <c:pt idx="761">
                  <c:v>0.329702836160208</c:v>
                </c:pt>
                <c:pt idx="762">
                  <c:v>0.328554742662426</c:v>
                </c:pt>
                <c:pt idx="763">
                  <c:v>0.327409899967065</c:v>
                </c:pt>
                <c:pt idx="764">
                  <c:v>0.326268304206479</c:v>
                </c:pt>
                <c:pt idx="765">
                  <c:v>0.325129951470738</c:v>
                </c:pt>
                <c:pt idx="766">
                  <c:v>0.323994837808143</c:v>
                </c:pt>
                <c:pt idx="767">
                  <c:v>0.322862959225744</c:v>
                </c:pt>
                <c:pt idx="768">
                  <c:v>0.321734311689846</c:v>
                </c:pt>
                <c:pt idx="769">
                  <c:v>0.320608891126517</c:v>
                </c:pt>
                <c:pt idx="770">
                  <c:v>0.31948669342209</c:v>
                </c:pt>
                <c:pt idx="771">
                  <c:v>0.318367714423659</c:v>
                </c:pt>
                <c:pt idx="772">
                  <c:v>0.317251949939575</c:v>
                </c:pt>
                <c:pt idx="773">
                  <c:v>0.316139395739931</c:v>
                </c:pt>
                <c:pt idx="774">
                  <c:v>0.315030047557056</c:v>
                </c:pt>
                <c:pt idx="775">
                  <c:v>0.313923901085988</c:v>
                </c:pt>
                <c:pt idx="776">
                  <c:v>0.312820951984959</c:v>
                </c:pt>
                <c:pt idx="777">
                  <c:v>0.311721195875866</c:v>
                </c:pt>
                <c:pt idx="778">
                  <c:v>0.31062462834474</c:v>
                </c:pt>
                <c:pt idx="779">
                  <c:v>0.309531244942219</c:v>
                </c:pt>
                <c:pt idx="780">
                  <c:v>0.308441041184001</c:v>
                </c:pt>
                <c:pt idx="781">
                  <c:v>0.307354012551314</c:v>
                </c:pt>
                <c:pt idx="782">
                  <c:v>0.306270154491363</c:v>
                </c:pt>
                <c:pt idx="783">
                  <c:v>0.305189462417786</c:v>
                </c:pt>
                <c:pt idx="784">
                  <c:v>0.3041119317111</c:v>
                </c:pt>
                <c:pt idx="785">
                  <c:v>0.303037557719148</c:v>
                </c:pt>
                <c:pt idx="786">
                  <c:v>0.301966335757537</c:v>
                </c:pt>
                <c:pt idx="787">
                  <c:v>0.300898261110077</c:v>
                </c:pt>
                <c:pt idx="788">
                  <c:v>0.299833329029215</c:v>
                </c:pt>
                <c:pt idx="789">
                  <c:v>0.298771534736463</c:v>
                </c:pt>
                <c:pt idx="790">
                  <c:v>0.297712873422827</c:v>
                </c:pt>
                <c:pt idx="791">
                  <c:v>0.29665734024923</c:v>
                </c:pt>
                <c:pt idx="792">
                  <c:v>0.29560493034693</c:v>
                </c:pt>
                <c:pt idx="793">
                  <c:v>0.294555638817938</c:v>
                </c:pt>
                <c:pt idx="794">
                  <c:v>0.293509460735429</c:v>
                </c:pt>
                <c:pt idx="795">
                  <c:v>0.292466391144153</c:v>
                </c:pt>
                <c:pt idx="796">
                  <c:v>0.291426425060841</c:v>
                </c:pt>
                <c:pt idx="797">
                  <c:v>0.290389557474608</c:v>
                </c:pt>
                <c:pt idx="798">
                  <c:v>0.289355783347352</c:v>
                </c:pt>
                <c:pt idx="799">
                  <c:v>0.288325097614148</c:v>
                </c:pt>
                <c:pt idx="800">
                  <c:v>0.287297495183645</c:v>
                </c:pt>
                <c:pt idx="801">
                  <c:v>0.286272970938453</c:v>
                </c:pt>
                <c:pt idx="802">
                  <c:v>0.285251519735529</c:v>
                </c:pt>
                <c:pt idx="803">
                  <c:v>0.284233136406562</c:v>
                </c:pt>
                <c:pt idx="804">
                  <c:v>0.283217815758353</c:v>
                </c:pt>
                <c:pt idx="805">
                  <c:v>0.282205552573189</c:v>
                </c:pt>
                <c:pt idx="806">
                  <c:v>0.281196341609219</c:v>
                </c:pt>
                <c:pt idx="807">
                  <c:v>0.280190177600825</c:v>
                </c:pt>
                <c:pt idx="808">
                  <c:v>0.279187055258988</c:v>
                </c:pt>
                <c:pt idx="809">
                  <c:v>0.278186969271654</c:v>
                </c:pt>
                <c:pt idx="810">
                  <c:v>0.277189914304093</c:v>
                </c:pt>
                <c:pt idx="811">
                  <c:v>0.276195884999259</c:v>
                </c:pt>
                <c:pt idx="812">
                  <c:v>0.275204875978146</c:v>
                </c:pt>
                <c:pt idx="813">
                  <c:v>0.274216881840139</c:v>
                </c:pt>
                <c:pt idx="814">
                  <c:v>0.273231897163363</c:v>
                </c:pt>
                <c:pt idx="815">
                  <c:v>0.272249916505031</c:v>
                </c:pt>
                <c:pt idx="816">
                  <c:v>0.271270934401786</c:v>
                </c:pt>
                <c:pt idx="817">
                  <c:v>0.270294945370042</c:v>
                </c:pt>
                <c:pt idx="818">
                  <c:v>0.269321943906323</c:v>
                </c:pt>
                <c:pt idx="819">
                  <c:v>0.268351924487595</c:v>
                </c:pt>
                <c:pt idx="820">
                  <c:v>0.267384881571601</c:v>
                </c:pt>
                <c:pt idx="821">
                  <c:v>0.266420809597188</c:v>
                </c:pt>
                <c:pt idx="822">
                  <c:v>0.265459702984635</c:v>
                </c:pt>
                <c:pt idx="823">
                  <c:v>0.264501556135975</c:v>
                </c:pt>
                <c:pt idx="824">
                  <c:v>0.263546363435316</c:v>
                </c:pt>
                <c:pt idx="825">
                  <c:v>0.262594119249161</c:v>
                </c:pt>
                <c:pt idx="826">
                  <c:v>0.26164481792672</c:v>
                </c:pt>
                <c:pt idx="827">
                  <c:v>0.260698453800227</c:v>
                </c:pt>
                <c:pt idx="828">
                  <c:v>0.259755021185244</c:v>
                </c:pt>
                <c:pt idx="829">
                  <c:v>0.258814514380976</c:v>
                </c:pt>
                <c:pt idx="830">
                  <c:v>0.257876927670567</c:v>
                </c:pt>
                <c:pt idx="831">
                  <c:v>0.256942255321409</c:v>
                </c:pt>
                <c:pt idx="832">
                  <c:v>0.256010491585438</c:v>
                </c:pt>
                <c:pt idx="833">
                  <c:v>0.25508163069943</c:v>
                </c:pt>
                <c:pt idx="834">
                  <c:v>0.254155666885299</c:v>
                </c:pt>
                <c:pt idx="835">
                  <c:v>0.253232594350384</c:v>
                </c:pt>
                <c:pt idx="836">
                  <c:v>0.252312407287742</c:v>
                </c:pt>
                <c:pt idx="837">
                  <c:v>0.251395099876431</c:v>
                </c:pt>
                <c:pt idx="838">
                  <c:v>0.250480666281799</c:v>
                </c:pt>
                <c:pt idx="839">
                  <c:v>0.249569100655759</c:v>
                </c:pt>
                <c:pt idx="840">
                  <c:v>0.248660397137073</c:v>
                </c:pt>
                <c:pt idx="841">
                  <c:v>0.247754549851629</c:v>
                </c:pt>
                <c:pt idx="842">
                  <c:v>0.246851552912712</c:v>
                </c:pt>
                <c:pt idx="843">
                  <c:v>0.245951400421276</c:v>
                </c:pt>
                <c:pt idx="844">
                  <c:v>0.245054086466218</c:v>
                </c:pt>
                <c:pt idx="845">
                  <c:v>0.24415960512464</c:v>
                </c:pt>
                <c:pt idx="846">
                  <c:v>0.243267950462115</c:v>
                </c:pt>
                <c:pt idx="847">
                  <c:v>0.242379116532951</c:v>
                </c:pt>
                <c:pt idx="848">
                  <c:v>0.241493097380449</c:v>
                </c:pt>
                <c:pt idx="849">
                  <c:v>0.240609887037163</c:v>
                </c:pt>
                <c:pt idx="850">
                  <c:v>0.239729479525153</c:v>
                </c:pt>
                <c:pt idx="851">
                  <c:v>0.238851868856237</c:v>
                </c:pt>
                <c:pt idx="852">
                  <c:v>0.237977049032248</c:v>
                </c:pt>
                <c:pt idx="853">
                  <c:v>0.237105014045276</c:v>
                </c:pt>
                <c:pt idx="854">
                  <c:v>0.236235757877917</c:v>
                </c:pt>
                <c:pt idx="855">
                  <c:v>0.235369274503516</c:v>
                </c:pt>
                <c:pt idx="856">
                  <c:v>0.234505557886414</c:v>
                </c:pt>
                <c:pt idx="857">
                  <c:v>0.233644601982178</c:v>
                </c:pt>
                <c:pt idx="858">
                  <c:v>0.23278640073785</c:v>
                </c:pt>
                <c:pt idx="859">
                  <c:v>0.231930948092172</c:v>
                </c:pt>
                <c:pt idx="860">
                  <c:v>0.231078237975827</c:v>
                </c:pt>
                <c:pt idx="861">
                  <c:v>0.230228264311668</c:v>
                </c:pt>
                <c:pt idx="862">
                  <c:v>0.229381021014942</c:v>
                </c:pt>
                <c:pt idx="863">
                  <c:v>0.228536501993527</c:v>
                </c:pt>
                <c:pt idx="864">
                  <c:v>0.227694701148148</c:v>
                </c:pt>
                <c:pt idx="865">
                  <c:v>0.226855612372602</c:v>
                </c:pt>
                <c:pt idx="866">
                  <c:v>0.226019229553984</c:v>
                </c:pt>
                <c:pt idx="867">
                  <c:v>0.225185546572899</c:v>
                </c:pt>
                <c:pt idx="868">
                  <c:v>0.224354557303682</c:v>
                </c:pt>
                <c:pt idx="869">
                  <c:v>0.223526255614613</c:v>
                </c:pt>
                <c:pt idx="870">
                  <c:v>0.222700635368127</c:v>
                </c:pt>
                <c:pt idx="871">
                  <c:v>0.22187769042103</c:v>
                </c:pt>
                <c:pt idx="872">
                  <c:v>0.221057414624703</c:v>
                </c:pt>
                <c:pt idx="873">
                  <c:v>0.220239801825311</c:v>
                </c:pt>
                <c:pt idx="874">
                  <c:v>0.219424845864007</c:v>
                </c:pt>
                <c:pt idx="875">
                  <c:v>0.218612540577136</c:v>
                </c:pt>
                <c:pt idx="876">
                  <c:v>0.217802879796438</c:v>
                </c:pt>
                <c:pt idx="877">
                  <c:v>0.216995857349242</c:v>
                </c:pt>
                <c:pt idx="878">
                  <c:v>0.216191467058668</c:v>
                </c:pt>
                <c:pt idx="879">
                  <c:v>0.215389702743822</c:v>
                </c:pt>
                <c:pt idx="880">
                  <c:v>0.214590558219987</c:v>
                </c:pt>
                <c:pt idx="881">
                  <c:v>0.213794027298819</c:v>
                </c:pt>
                <c:pt idx="882">
                  <c:v>0.213000103788532</c:v>
                </c:pt>
                <c:pt idx="883">
                  <c:v>0.21220878149409</c:v>
                </c:pt>
                <c:pt idx="884">
                  <c:v>0.211420054217395</c:v>
                </c:pt>
                <c:pt idx="885">
                  <c:v>0.210633915757465</c:v>
                </c:pt>
                <c:pt idx="886">
                  <c:v>0.209850359910624</c:v>
                </c:pt>
                <c:pt idx="887">
                  <c:v>0.209069380470678</c:v>
                </c:pt>
                <c:pt idx="888">
                  <c:v>0.2082909712291</c:v>
                </c:pt>
                <c:pt idx="889">
                  <c:v>0.207515125975199</c:v>
                </c:pt>
                <c:pt idx="890">
                  <c:v>0.206741838496307</c:v>
                </c:pt>
                <c:pt idx="891">
                  <c:v>0.205971102577944</c:v>
                </c:pt>
                <c:pt idx="892">
                  <c:v>0.205202912003994</c:v>
                </c:pt>
                <c:pt idx="893">
                  <c:v>0.204437260556877</c:v>
                </c:pt>
                <c:pt idx="894">
                  <c:v>0.203674142017718</c:v>
                </c:pt>
                <c:pt idx="895">
                  <c:v>0.202913550166513</c:v>
                </c:pt>
                <c:pt idx="896">
                  <c:v>0.202155478782295</c:v>
                </c:pt>
                <c:pt idx="897">
                  <c:v>0.201399921643301</c:v>
                </c:pt>
                <c:pt idx="898">
                  <c:v>0.200646872527131</c:v>
                </c:pt>
                <c:pt idx="899">
                  <c:v>0.199896325210911</c:v>
                </c:pt>
                <c:pt idx="900">
                  <c:v>0.199148273471455</c:v>
                </c:pt>
                <c:pt idx="901">
                  <c:v>0.198402711085417</c:v>
                </c:pt>
                <c:pt idx="902">
                  <c:v>0.197659631829453</c:v>
                </c:pt>
                <c:pt idx="903">
                  <c:v>0.196919029480371</c:v>
                </c:pt>
                <c:pt idx="904">
                  <c:v>0.196180897815291</c:v>
                </c:pt>
                <c:pt idx="905">
                  <c:v>0.195445230611789</c:v>
                </c:pt>
                <c:pt idx="906">
                  <c:v>0.194712021648052</c:v>
                </c:pt>
                <c:pt idx="907">
                  <c:v>0.193981264703026</c:v>
                </c:pt>
                <c:pt idx="908">
                  <c:v>0.193252953556561</c:v>
                </c:pt>
                <c:pt idx="909">
                  <c:v>0.192527081989559</c:v>
                </c:pt>
                <c:pt idx="910">
                  <c:v>0.19180364378412</c:v>
                </c:pt>
                <c:pt idx="911">
                  <c:v>0.191082632723679</c:v>
                </c:pt>
                <c:pt idx="912">
                  <c:v>0.190364042593153</c:v>
                </c:pt>
                <c:pt idx="913">
                  <c:v>0.189647867179076</c:v>
                </c:pt>
                <c:pt idx="914">
                  <c:v>0.188934100269745</c:v>
                </c:pt>
                <c:pt idx="915">
                  <c:v>0.188222735655346</c:v>
                </c:pt>
                <c:pt idx="916">
                  <c:v>0.1875137671281</c:v>
                </c:pt>
                <c:pt idx="917">
                  <c:v>0.186807188482391</c:v>
                </c:pt>
                <c:pt idx="918">
                  <c:v>0.186102993514902</c:v>
                </c:pt>
                <c:pt idx="919">
                  <c:v>0.185401176024743</c:v>
                </c:pt>
                <c:pt idx="920">
                  <c:v>0.184701729813586</c:v>
                </c:pt>
                <c:pt idx="921">
                  <c:v>0.18400464868579</c:v>
                </c:pt>
                <c:pt idx="922">
                  <c:v>0.183309926448528</c:v>
                </c:pt>
                <c:pt idx="923">
                  <c:v>0.182617556911915</c:v>
                </c:pt>
                <c:pt idx="924">
                  <c:v>0.181927533889134</c:v>
                </c:pt>
                <c:pt idx="925">
                  <c:v>0.181239851196555</c:v>
                </c:pt>
                <c:pt idx="926">
                  <c:v>0.180554502653861</c:v>
                </c:pt>
                <c:pt idx="927">
                  <c:v>0.179871482084166</c:v>
                </c:pt>
                <c:pt idx="928">
                  <c:v>0.179190783314138</c:v>
                </c:pt>
                <c:pt idx="929">
                  <c:v>0.178512400174114</c:v>
                </c:pt>
                <c:pt idx="930">
                  <c:v>0.177836326498216</c:v>
                </c:pt>
                <c:pt idx="931">
                  <c:v>0.177162556124473</c:v>
                </c:pt>
                <c:pt idx="932">
                  <c:v>0.176491082894927</c:v>
                </c:pt>
                <c:pt idx="933">
                  <c:v>0.175821900655753</c:v>
                </c:pt>
                <c:pt idx="934">
                  <c:v>0.175155003257367</c:v>
                </c:pt>
                <c:pt idx="935">
                  <c:v>0.17449038455454</c:v>
                </c:pt>
                <c:pt idx="936">
                  <c:v>0.173828038406503</c:v>
                </c:pt>
                <c:pt idx="937">
                  <c:v>0.17316795867706</c:v>
                </c:pt>
                <c:pt idx="938">
                  <c:v>0.172510139234693</c:v>
                </c:pt>
                <c:pt idx="939">
                  <c:v>0.171854573952667</c:v>
                </c:pt>
                <c:pt idx="940">
                  <c:v>0.171201256709137</c:v>
                </c:pt>
                <c:pt idx="941">
                  <c:v>0.170550181387251</c:v>
                </c:pt>
                <c:pt idx="942">
                  <c:v>0.169901341875251</c:v>
                </c:pt>
                <c:pt idx="943">
                  <c:v>0.169254732066575</c:v>
                </c:pt>
                <c:pt idx="944">
                  <c:v>0.168610345859959</c:v>
                </c:pt>
                <c:pt idx="945">
                  <c:v>0.167968177159534</c:v>
                </c:pt>
                <c:pt idx="946">
                  <c:v>0.167328219874926</c:v>
                </c:pt>
                <c:pt idx="947">
                  <c:v>0.166690467921349</c:v>
                </c:pt>
                <c:pt idx="948">
                  <c:v>0.166054915219705</c:v>
                </c:pt>
                <c:pt idx="949">
                  <c:v>0.165421555696675</c:v>
                </c:pt>
                <c:pt idx="950">
                  <c:v>0.164790383284818</c:v>
                </c:pt>
                <c:pt idx="951">
                  <c:v>0.164161391922656</c:v>
                </c:pt>
                <c:pt idx="952">
                  <c:v>0.163534575554771</c:v>
                </c:pt>
                <c:pt idx="953">
                  <c:v>0.162909928131894</c:v>
                </c:pt>
                <c:pt idx="954">
                  <c:v>0.162287443610994</c:v>
                </c:pt>
                <c:pt idx="955">
                  <c:v>0.161667115955364</c:v>
                </c:pt>
                <c:pt idx="956">
                  <c:v>0.161048939134714</c:v>
                </c:pt>
                <c:pt idx="957">
                  <c:v>0.16043290712525</c:v>
                </c:pt>
                <c:pt idx="958">
                  <c:v>0.159819013909765</c:v>
                </c:pt>
                <c:pt idx="959">
                  <c:v>0.159207253477721</c:v>
                </c:pt>
                <c:pt idx="960">
                  <c:v>0.158597619825332</c:v>
                </c:pt>
                <c:pt idx="961">
                  <c:v>0.157990106955643</c:v>
                </c:pt>
                <c:pt idx="962">
                  <c:v>0.157384708878621</c:v>
                </c:pt>
                <c:pt idx="963">
                  <c:v>0.156781419611222</c:v>
                </c:pt>
                <c:pt idx="964">
                  <c:v>0.15618023317748</c:v>
                </c:pt>
                <c:pt idx="965">
                  <c:v>0.155581143608583</c:v>
                </c:pt>
                <c:pt idx="966">
                  <c:v>0.154984144942947</c:v>
                </c:pt>
                <c:pt idx="967">
                  <c:v>0.154389231226297</c:v>
                </c:pt>
                <c:pt idx="968">
                  <c:v>0.153796396511738</c:v>
                </c:pt>
                <c:pt idx="969">
                  <c:v>0.153205634859833</c:v>
                </c:pt>
                <c:pt idx="970">
                  <c:v>0.152616940338675</c:v>
                </c:pt>
                <c:pt idx="971">
                  <c:v>0.152030307023961</c:v>
                </c:pt>
                <c:pt idx="972">
                  <c:v>0.15144572899906</c:v>
                </c:pt>
                <c:pt idx="973">
                  <c:v>0.150863200355087</c:v>
                </c:pt>
                <c:pt idx="974">
                  <c:v>0.150282715190975</c:v>
                </c:pt>
                <c:pt idx="975">
                  <c:v>0.149704267613538</c:v>
                </c:pt>
                <c:pt idx="976">
                  <c:v>0.149127851737545</c:v>
                </c:pt>
                <c:pt idx="977">
                  <c:v>0.148553461685781</c:v>
                </c:pt>
                <c:pt idx="978">
                  <c:v>0.147981091589122</c:v>
                </c:pt>
                <c:pt idx="979">
                  <c:v>0.147410735586593</c:v>
                </c:pt>
                <c:pt idx="980">
                  <c:v>0.146842387825434</c:v>
                </c:pt>
                <c:pt idx="981">
                  <c:v>0.146276042461169</c:v>
                </c:pt>
                <c:pt idx="982">
                  <c:v>0.145711693657661</c:v>
                </c:pt>
                <c:pt idx="983">
                  <c:v>0.145149335587181</c:v>
                </c:pt>
                <c:pt idx="984">
                  <c:v>0.144588962430467</c:v>
                </c:pt>
                <c:pt idx="985">
                  <c:v>0.144030568376782</c:v>
                </c:pt>
                <c:pt idx="986">
                  <c:v>0.143474147623978</c:v>
                </c:pt>
                <c:pt idx="987">
                  <c:v>0.14291969437855</c:v>
                </c:pt>
                <c:pt idx="988">
                  <c:v>0.142367202855701</c:v>
                </c:pt>
                <c:pt idx="989">
                  <c:v>0.141816667279392</c:v>
                </c:pt>
                <c:pt idx="990">
                  <c:v>0.141268081882402</c:v>
                </c:pt>
                <c:pt idx="991">
                  <c:v>0.140721440906384</c:v>
                </c:pt>
                <c:pt idx="992">
                  <c:v>0.140176738601919</c:v>
                </c:pt>
                <c:pt idx="993">
                  <c:v>0.139633969228572</c:v>
                </c:pt>
                <c:pt idx="994">
                  <c:v>0.139093127054942</c:v>
                </c:pt>
                <c:pt idx="995">
                  <c:v>0.138554206358716</c:v>
                </c:pt>
                <c:pt idx="996">
                  <c:v>0.138017201426724</c:v>
                </c:pt>
                <c:pt idx="997">
                  <c:v>0.137482106554987</c:v>
                </c:pt>
                <c:pt idx="998">
                  <c:v>0.136948916048766</c:v>
                </c:pt>
                <c:pt idx="999">
                  <c:v>0.136417624222616</c:v>
                </c:pt>
                <c:pt idx="1000">
                  <c:v>0.135888225400433</c:v>
                </c:pt>
                <c:pt idx="1001">
                  <c:v>0.1353607139155</c:v>
                </c:pt>
                <c:pt idx="1002">
                  <c:v>0.134835084110538</c:v>
                </c:pt>
                <c:pt idx="1003">
                  <c:v>0.13431133033775</c:v>
                </c:pt>
                <c:pt idx="1004">
                  <c:v>0.133789446958872</c:v>
                </c:pt>
                <c:pt idx="1005">
                  <c:v>0.133269428345211</c:v>
                </c:pt>
                <c:pt idx="1006">
                  <c:v>0.132751268877695</c:v>
                </c:pt>
                <c:pt idx="1007">
                  <c:v>0.132234962946916</c:v>
                </c:pt>
                <c:pt idx="1008">
                  <c:v>0.131720504953175</c:v>
                </c:pt>
                <c:pt idx="1009">
                  <c:v>0.131207889306519</c:v>
                </c:pt>
                <c:pt idx="1010">
                  <c:v>0.130697110426789</c:v>
                </c:pt>
                <c:pt idx="1011">
                  <c:v>0.130188162743661</c:v>
                </c:pt>
                <c:pt idx="1012">
                  <c:v>0.129681040696681</c:v>
                </c:pt>
                <c:pt idx="1013">
                  <c:v>0.129175738735313</c:v>
                </c:pt>
                <c:pt idx="1014">
                  <c:v>0.128672251318971</c:v>
                </c:pt>
                <c:pt idx="1015">
                  <c:v>0.128170572917065</c:v>
                </c:pt>
                <c:pt idx="1016">
                  <c:v>0.127670698009031</c:v>
                </c:pt>
                <c:pt idx="1017">
                  <c:v>0.127172621084377</c:v>
                </c:pt>
                <c:pt idx="1018">
                  <c:v>0.126676336642714</c:v>
                </c:pt>
                <c:pt idx="1019">
                  <c:v>0.126181839193794</c:v>
                </c:pt>
                <c:pt idx="1020">
                  <c:v>0.125689123257546</c:v>
                </c:pt>
                <c:pt idx="1021">
                  <c:v>0.125198183364111</c:v>
                </c:pt>
                <c:pt idx="1022">
                  <c:v>0.124709014053875</c:v>
                </c:pt>
                <c:pt idx="1023">
                  <c:v>0.124221609877508</c:v>
                </c:pt>
                <c:pt idx="1024">
                  <c:v>0.123735965395988</c:v>
                </c:pt>
                <c:pt idx="1025">
                  <c:v>0.123252075180644</c:v>
                </c:pt>
                <c:pt idx="1026">
                  <c:v>0.12276993381318</c:v>
                </c:pt>
                <c:pt idx="1027">
                  <c:v>0.122289535885711</c:v>
                </c:pt>
                <c:pt idx="1028">
                  <c:v>0.121810876000792</c:v>
                </c:pt>
                <c:pt idx="1029">
                  <c:v>0.12133394877145</c:v>
                </c:pt>
                <c:pt idx="1030">
                  <c:v>0.120858748821212</c:v>
                </c:pt>
                <c:pt idx="1031">
                  <c:v>0.120385270784136</c:v>
                </c:pt>
                <c:pt idx="1032">
                  <c:v>0.119913509304837</c:v>
                </c:pt>
                <c:pt idx="1033">
                  <c:v>0.11944345903852</c:v>
                </c:pt>
                <c:pt idx="1034">
                  <c:v>0.118975114651</c:v>
                </c:pt>
                <c:pt idx="1035">
                  <c:v>0.118508470818739</c:v>
                </c:pt>
                <c:pt idx="1036">
                  <c:v>0.118043522228863</c:v>
                </c:pt>
                <c:pt idx="1037">
                  <c:v>0.117580263579195</c:v>
                </c:pt>
                <c:pt idx="1038">
                  <c:v>0.117118689578275</c:v>
                </c:pt>
                <c:pt idx="1039">
                  <c:v>0.11665879494539</c:v>
                </c:pt>
                <c:pt idx="1040">
                  <c:v>0.116200574410595</c:v>
                </c:pt>
                <c:pt idx="1041">
                  <c:v>0.115744022714738</c:v>
                </c:pt>
                <c:pt idx="1042">
                  <c:v>0.115289134609484</c:v>
                </c:pt>
                <c:pt idx="1043">
                  <c:v>0.114835904857337</c:v>
                </c:pt>
                <c:pt idx="1044">
                  <c:v>0.114384328231662</c:v>
                </c:pt>
                <c:pt idx="1045">
                  <c:v>0.11393439951671</c:v>
                </c:pt>
                <c:pt idx="1046">
                  <c:v>0.113486113507634</c:v>
                </c:pt>
                <c:pt idx="1047">
                  <c:v>0.113039465010517</c:v>
                </c:pt>
                <c:pt idx="1048">
                  <c:v>0.112594448842386</c:v>
                </c:pt>
                <c:pt idx="1049">
                  <c:v>0.112151059831234</c:v>
                </c:pt>
                <c:pt idx="1050">
                  <c:v>0.111709292816043</c:v>
                </c:pt>
                <c:pt idx="1051">
                  <c:v>0.111269142646799</c:v>
                </c:pt>
                <c:pt idx="1052">
                  <c:v>0.11083060418451</c:v>
                </c:pt>
                <c:pt idx="1053">
                  <c:v>0.110393672301228</c:v>
                </c:pt>
                <c:pt idx="1054">
                  <c:v>0.109958341880066</c:v>
                </c:pt>
                <c:pt idx="1055">
                  <c:v>0.109524607815211</c:v>
                </c:pt>
                <c:pt idx="1056">
                  <c:v>0.109092465011944</c:v>
                </c:pt>
                <c:pt idx="1057">
                  <c:v>0.10866190838666</c:v>
                </c:pt>
                <c:pt idx="1058">
                  <c:v>0.108232932866874</c:v>
                </c:pt>
                <c:pt idx="1059">
                  <c:v>0.107805533391247</c:v>
                </c:pt>
                <c:pt idx="1060">
                  <c:v>0.107379704909595</c:v>
                </c:pt>
                <c:pt idx="1061">
                  <c:v>0.106955442382905</c:v>
                </c:pt>
                <c:pt idx="1062">
                  <c:v>0.10653274078335</c:v>
                </c:pt>
                <c:pt idx="1063">
                  <c:v>0.1061115950943</c:v>
                </c:pt>
                <c:pt idx="1064">
                  <c:v>0.105692000310341</c:v>
                </c:pt>
                <c:pt idx="1065">
                  <c:v>0.105273951437281</c:v>
                </c:pt>
                <c:pt idx="1066">
                  <c:v>0.104857443492169</c:v>
                </c:pt>
                <c:pt idx="1067">
                  <c:v>0.1044424715033</c:v>
                </c:pt>
                <c:pt idx="1068">
                  <c:v>0.104029030510235</c:v>
                </c:pt>
                <c:pt idx="1069">
                  <c:v>0.103617115563806</c:v>
                </c:pt>
                <c:pt idx="1070">
                  <c:v>0.103206721726129</c:v>
                </c:pt>
                <c:pt idx="1071">
                  <c:v>0.102797844070616</c:v>
                </c:pt>
                <c:pt idx="1072">
                  <c:v>0.102390477681981</c:v>
                </c:pt>
                <c:pt idx="1073">
                  <c:v>0.101984617656257</c:v>
                </c:pt>
                <c:pt idx="1074">
                  <c:v>0.101580259100796</c:v>
                </c:pt>
                <c:pt idx="1075">
                  <c:v>0.101177397134286</c:v>
                </c:pt>
                <c:pt idx="1076">
                  <c:v>0.100776026886757</c:v>
                </c:pt>
                <c:pt idx="1077">
                  <c:v>0.100376143499588</c:v>
                </c:pt>
                <c:pt idx="1078">
                  <c:v>0.0999777421255151</c:v>
                </c:pt>
                <c:pt idx="1079">
                  <c:v>0.0995808179286413</c:v>
                </c:pt>
                <c:pt idx="1080">
                  <c:v>0.0991853660844415</c:v>
                </c:pt>
                <c:pt idx="1081">
                  <c:v>0.0987913817797704</c:v>
                </c:pt>
                <c:pt idx="1082">
                  <c:v>0.0983988602128686</c:v>
                </c:pt>
                <c:pt idx="1083">
                  <c:v>0.0980077965933687</c:v>
                </c:pt>
                <c:pt idx="1084">
                  <c:v>0.0976181861423018</c:v>
                </c:pt>
                <c:pt idx="1085">
                  <c:v>0.0972300240921019</c:v>
                </c:pt>
                <c:pt idx="1086">
                  <c:v>0.0968433056866119</c:v>
                </c:pt>
                <c:pt idx="1087">
                  <c:v>0.0964580261810879</c:v>
                </c:pt>
                <c:pt idx="1088">
                  <c:v>0.0960741808422039</c:v>
                </c:pt>
                <c:pt idx="1089">
                  <c:v>0.0956917649480557</c:v>
                </c:pt>
                <c:pt idx="1090">
                  <c:v>0.0953107737881653</c:v>
                </c:pt>
                <c:pt idx="1091">
                  <c:v>0.0949312026634835</c:v>
                </c:pt>
                <c:pt idx="1092">
                  <c:v>0.0945530468863937</c:v>
                </c:pt>
                <c:pt idx="1093">
                  <c:v>0.0941763017807147</c:v>
                </c:pt>
                <c:pt idx="1094">
                  <c:v>0.0938009626817029</c:v>
                </c:pt>
                <c:pt idx="1095">
                  <c:v>0.0934270249360549</c:v>
                </c:pt>
                <c:pt idx="1096">
                  <c:v>0.0930544839019092</c:v>
                </c:pt>
                <c:pt idx="1097">
                  <c:v>0.0926833349488479</c:v>
                </c:pt>
                <c:pt idx="1098">
                  <c:v>0.0923135734578981</c:v>
                </c:pt>
                <c:pt idx="1099">
                  <c:v>0.0919451948215325</c:v>
                </c:pt>
                <c:pt idx="1100">
                  <c:v>0.0915781944436709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9247688"/>
        <c:axId val="2139250648"/>
      </c:scatterChart>
      <c:valAx>
        <c:axId val="21392476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39250648"/>
        <c:crosses val="autoZero"/>
        <c:crossBetween val="midCat"/>
      </c:valAx>
      <c:valAx>
        <c:axId val="21392506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1392476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emf"/><Relationship Id="rId2" Type="http://schemas.openxmlformats.org/officeDocument/2006/relationships/image" Target="../media/image20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6347" y="0"/>
            <a:ext cx="4028440" cy="3505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6860909-8692-E341-ACF3-AA668407015C}" type="datetime1">
              <a:rPr lang="en-US"/>
              <a:pPr>
                <a:defRPr/>
              </a:pPr>
              <a:t>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258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6347" y="6658258"/>
            <a:ext cx="4028440" cy="3505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8ECA066-9C74-864D-AD6C-6A6DEE4FB0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6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6347" y="0"/>
            <a:ext cx="4028440" cy="3505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BEF9DDF-45A7-8547-8484-C2991904CDAE}" type="datetime1">
              <a:rPr lang="en-US"/>
              <a:pPr>
                <a:defRPr/>
              </a:pPr>
              <a:t>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258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6347" y="6658258"/>
            <a:ext cx="4028440" cy="3505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E198D8A-E579-6945-98E2-B0B6EF829A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208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198D8A-E579-6945-98E2-B0B6EF829A9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3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266008" y="6658776"/>
            <a:ext cx="4025024" cy="348588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/>
            <a:fld id="{A8639056-035B-4BDB-AABF-6EEDF1DEE771}" type="slidenum">
              <a:rPr lang="en-US" sz="1200">
                <a:solidFill>
                  <a:srgbClr val="000000"/>
                </a:solidFill>
                <a:latin typeface="Calibri"/>
              </a:rPr>
              <a:pPr algn="r"/>
              <a:t>23</a:t>
            </a:fld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929640" y="3329940"/>
            <a:ext cx="7433704" cy="3152748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266008" y="6658776"/>
            <a:ext cx="4025024" cy="348588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/>
            <a:fld id="{A8639056-035B-4BDB-AABF-6EEDF1DEE771}" type="slidenum">
              <a:rPr lang="en-US" sz="1200">
                <a:solidFill>
                  <a:srgbClr val="000000"/>
                </a:solidFill>
                <a:latin typeface="Calibri"/>
              </a:rPr>
              <a:pPr algn="r"/>
              <a:t>24</a:t>
            </a:fld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929640" y="3329940"/>
            <a:ext cx="7433704" cy="3152748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266008" y="6658776"/>
            <a:ext cx="4025024" cy="348588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/>
            <a:fld id="{A8639056-035B-4BDB-AABF-6EEDF1DEE771}" type="slidenum">
              <a:rPr lang="en-US" sz="1200">
                <a:solidFill>
                  <a:srgbClr val="000000"/>
                </a:solidFill>
                <a:latin typeface="Calibri"/>
              </a:rPr>
              <a:pPr algn="r"/>
              <a:t>25</a:t>
            </a:fld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929640" y="3329940"/>
            <a:ext cx="7433704" cy="3152748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266008" y="6658776"/>
            <a:ext cx="4025024" cy="348588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/>
            <a:fld id="{A8639056-035B-4BDB-AABF-6EEDF1DEE771}" type="slidenum">
              <a:rPr lang="en-US" sz="1200">
                <a:solidFill>
                  <a:srgbClr val="000000"/>
                </a:solidFill>
                <a:latin typeface="Calibri"/>
              </a:rPr>
              <a:pPr algn="r"/>
              <a:t>26</a:t>
            </a:fld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929640" y="3329940"/>
            <a:ext cx="7433704" cy="3152748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5266008" y="6658776"/>
            <a:ext cx="4026000" cy="349140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2D893F1-0B8F-407C-AA3E-8C323A0DEEE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929640" y="3329940"/>
            <a:ext cx="7434680" cy="31533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266008" y="6658776"/>
            <a:ext cx="4025024" cy="348588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/>
            <a:fld id="{3B6EC399-D959-4B04-909B-3A0D6193ACE8}" type="slidenum">
              <a:rPr lang="en-US" sz="1200">
                <a:solidFill>
                  <a:srgbClr val="000000"/>
                </a:solidFill>
                <a:latin typeface="Calibri"/>
              </a:rPr>
              <a:pPr algn="r"/>
              <a:t>28</a:t>
            </a:fld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929640" y="3329940"/>
            <a:ext cx="7433704" cy="3152748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266008" y="6658776"/>
            <a:ext cx="4025024" cy="348588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/>
            <a:fld id="{3B6EC399-D959-4B04-909B-3A0D6193ACE8}" type="slidenum">
              <a:rPr lang="en-US" sz="1200">
                <a:solidFill>
                  <a:srgbClr val="000000"/>
                </a:solidFill>
                <a:latin typeface="Calibri"/>
              </a:rPr>
              <a:pPr algn="r"/>
              <a:t>29</a:t>
            </a:fld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929640" y="3329940"/>
            <a:ext cx="7433704" cy="3152748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266008" y="6658776"/>
            <a:ext cx="4025024" cy="348588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/>
            <a:fld id="{3B6EC399-D959-4B04-909B-3A0D6193ACE8}" type="slidenum">
              <a:rPr lang="en-US" sz="1200">
                <a:solidFill>
                  <a:srgbClr val="000000"/>
                </a:solidFill>
                <a:latin typeface="Calibri"/>
              </a:rPr>
              <a:pPr algn="r"/>
              <a:t>30</a:t>
            </a:fld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929640" y="3329940"/>
            <a:ext cx="7433704" cy="3152748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5266008" y="6658776"/>
            <a:ext cx="4026000" cy="349140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2D893F1-0B8F-407C-AA3E-8C323A0DEEE2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929640" y="3329940"/>
            <a:ext cx="7434680" cy="31533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Also describe mixed monolayers here as well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7E44E1-0659-D34E-A23D-112B7A78F0F2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6241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7270D71-255C-184B-B7F8-69D6A95B965E}" type="slidenum">
              <a:rPr lang="en-US" sz="120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Lev and Argon studied geometric attenuation….negligible, minimal losses for 3-4 times radius of spot.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Barker 1972 experimental mechanics laser interferometry in shockwave research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Elastic wave equation slide 74, Junlan has nice derivation in JMPS paper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0F095E9-8BF2-9348-B1CC-0EA668E49E54}" type="slidenum">
              <a:rPr lang="en-US" sz="120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Transition into mixed monolayers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CEDA6E9-B2D6-A44B-8283-09FAFD663EE3}" type="slidenum">
              <a:rPr lang="en-US" sz="120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TDTR is a modulated optical pump-probe technique that uses a pulsed Ti:sapphire laser to monitor temperature decay by thermoreflectance with picosecond resolution.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B8DFC1E-85E4-BA40-A668-B80BF9451D09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----- Meeting Notes (9/26/13 16:41) -----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Discrete bars for the thermal plot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31BFCF8-801A-3842-AA83-D16A43AA6CF9}" type="slidenum">
              <a:rPr lang="en-US" sz="120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266008" y="6658776"/>
            <a:ext cx="4026000" cy="349140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A2F05A5-17C9-4A5C-8057-2ECD46485A2A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/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929640" y="3329940"/>
            <a:ext cx="7434680" cy="31533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266008" y="6658776"/>
            <a:ext cx="4026000" cy="349140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5FB8EAD-7F4D-4CAF-B4B8-63DF09965CA8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/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929640" y="3329940"/>
            <a:ext cx="7434680" cy="31533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000000"/>
                </a:solidFill>
                <a:latin typeface="Calibri" charset="0"/>
              </a:defRPr>
            </a:lvl1pPr>
          </a:lstStyle>
          <a:p>
            <a:pPr>
              <a:defRPr/>
            </a:pPr>
            <a:fld id="{FA797321-5186-D14B-A9DD-372A78A875D4}" type="datetime1">
              <a:rPr lang="en-US"/>
              <a:pPr>
                <a:defRPr/>
              </a:pPr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prstClr val="black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800">
                <a:solidFill>
                  <a:srgbClr val="000000"/>
                </a:solidFill>
                <a:latin typeface="Calibri" charset="0"/>
              </a:defRPr>
            </a:lvl1pPr>
          </a:lstStyle>
          <a:p>
            <a:pPr>
              <a:defRPr/>
            </a:pPr>
            <a:fld id="{951014CB-E3D6-DE44-A91D-EBF4F4773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9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2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E3F6E-8ABE-4F99-8A7D-9697C8178AAE}" type="datetimeFigureOut">
              <a:rPr lang="en-US"/>
              <a:pPr>
                <a:defRPr/>
              </a:pPr>
              <a:t>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A19C3-4A68-2D4C-9EE7-359ABA2845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B9BC6F-94FC-4DFB-8EA6-469601BA34F0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364CB9-B007-407C-AE12-23332BA8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3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39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52716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4478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AutoShape 3"/>
          <p:cNvSpPr>
            <a:spLocks noChangeArrowheads="1"/>
          </p:cNvSpPr>
          <p:nvPr userDrawn="1"/>
        </p:nvSpPr>
        <p:spPr bwMode="auto">
          <a:xfrm>
            <a:off x="876300" y="6294438"/>
            <a:ext cx="7391400" cy="46037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029" name="Picture 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62"/>
          <a:stretch>
            <a:fillRect/>
          </a:stretch>
        </p:blipFill>
        <p:spPr bwMode="auto">
          <a:xfrm>
            <a:off x="76200" y="6400800"/>
            <a:ext cx="2000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3505200" y="6416675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28B4C564-DFE2-0342-9B37-E974C67D103F}" type="slidenum">
              <a:rPr lang="en-US" sz="1200" b="1" smtClean="0">
                <a:solidFill>
                  <a:srgbClr val="000090"/>
                </a:solidFill>
                <a:latin typeface="Calibri" charset="0"/>
              </a:rPr>
              <a:pPr algn="ctr" eaLnBrk="1" hangingPunct="1">
                <a:defRPr/>
              </a:pPr>
              <a:t>‹#›</a:t>
            </a:fld>
            <a:endParaRPr lang="en-US" sz="1200" b="1" smtClean="0">
              <a:solidFill>
                <a:srgbClr val="000090"/>
              </a:solidFill>
              <a:latin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4" r:id="rId2"/>
    <p:sldLayoutId id="2147483766" r:id="rId3"/>
    <p:sldLayoutId id="2147483768" r:id="rId4"/>
    <p:sldLayoutId id="2147483769" r:id="rId5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0090"/>
          </a:solidFill>
          <a:latin typeface="+mj-lt"/>
          <a:ea typeface="ＭＳ Ｐゴシック" pitchFamily="4" charset="-128"/>
          <a:cs typeface="ＭＳ Ｐゴシック" pitchFamily="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0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0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0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0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000090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000090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000090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000090"/>
          </a:solidFill>
          <a:latin typeface="Calibri" pitchFamily="4" charset="0"/>
          <a:ea typeface="ＭＳ Ｐゴシック" pitchFamily="4" charset="-128"/>
          <a:cs typeface="ＭＳ Ｐゴシック" pitchFamily="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chemeClr val="tx1"/>
          </a:solidFill>
          <a:latin typeface="+mn-lt"/>
          <a:ea typeface="ＭＳ Ｐゴシック" pitchFamily="4" charset="-128"/>
          <a:cs typeface="ＭＳ Ｐゴシック" pitchFamily="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 kern="1200">
          <a:solidFill>
            <a:schemeClr val="tx1"/>
          </a:solidFill>
          <a:latin typeface="+mn-lt"/>
          <a:ea typeface="ＭＳ Ｐゴシック" pitchFamily="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chemeClr val="tx1"/>
          </a:solidFill>
          <a:latin typeface="+mn-lt"/>
          <a:ea typeface="ヒラギノ角ゴ Pro W3" pitchFamily="-106" charset="-128"/>
          <a:cs typeface="ヒラギノ角ゴ Pro W3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b="1" kern="1200">
          <a:solidFill>
            <a:schemeClr val="tx1"/>
          </a:solidFill>
          <a:latin typeface="+mn-lt"/>
          <a:ea typeface="ヒラギノ角ゴ Pro W3" pitchFamily="-106" charset="-128"/>
          <a:cs typeface="ヒラギノ角ゴ Pro W3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b="1" kern="1200">
          <a:solidFill>
            <a:schemeClr val="tx1"/>
          </a:solidFill>
          <a:latin typeface="+mn-lt"/>
          <a:ea typeface="ヒラギノ角ゴ Pro W3" pitchFamily="-106" charset="-128"/>
          <a:cs typeface="ヒラギノ角ゴ Pro W3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10" Type="http://schemas.openxmlformats.org/officeDocument/2006/relationships/slideLayout" Target="../slideLayouts/slideLayout3.xml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20" Type="http://schemas.openxmlformats.org/officeDocument/2006/relationships/notesSlide" Target="../notesSlides/notesSlide8.xml"/><Relationship Id="rId21" Type="http://schemas.openxmlformats.org/officeDocument/2006/relationships/image" Target="../media/image64.png"/><Relationship Id="rId22" Type="http://schemas.openxmlformats.org/officeDocument/2006/relationships/image" Target="../media/image65.tiff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Relationship Id="rId26" Type="http://schemas.openxmlformats.org/officeDocument/2006/relationships/image" Target="../media/image69.png"/><Relationship Id="rId27" Type="http://schemas.openxmlformats.org/officeDocument/2006/relationships/image" Target="../media/image70.png"/><Relationship Id="rId28" Type="http://schemas.openxmlformats.org/officeDocument/2006/relationships/image" Target="../media/image71.png"/><Relationship Id="rId29" Type="http://schemas.openxmlformats.org/officeDocument/2006/relationships/image" Target="../media/image72.png"/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30" Type="http://schemas.openxmlformats.org/officeDocument/2006/relationships/image" Target="../media/image73.png"/><Relationship Id="rId31" Type="http://schemas.openxmlformats.org/officeDocument/2006/relationships/image" Target="../media/image74.png"/><Relationship Id="rId32" Type="http://schemas.openxmlformats.org/officeDocument/2006/relationships/image" Target="../media/image75.png"/><Relationship Id="rId9" Type="http://schemas.openxmlformats.org/officeDocument/2006/relationships/tags" Target="../tags/tag24.xml"/><Relationship Id="rId6" Type="http://schemas.openxmlformats.org/officeDocument/2006/relationships/tags" Target="../tags/tag21.xml"/><Relationship Id="rId7" Type="http://schemas.openxmlformats.org/officeDocument/2006/relationships/tags" Target="../tags/tag22.xml"/><Relationship Id="rId8" Type="http://schemas.openxmlformats.org/officeDocument/2006/relationships/tags" Target="../tags/tag23.xml"/><Relationship Id="rId33" Type="http://schemas.openxmlformats.org/officeDocument/2006/relationships/image" Target="../media/image76.png"/><Relationship Id="rId34" Type="http://schemas.openxmlformats.org/officeDocument/2006/relationships/chart" Target="../charts/chart1.xml"/><Relationship Id="rId35" Type="http://schemas.openxmlformats.org/officeDocument/2006/relationships/image" Target="../media/image77.png"/><Relationship Id="rId36" Type="http://schemas.openxmlformats.org/officeDocument/2006/relationships/image" Target="../media/image78.png"/><Relationship Id="rId10" Type="http://schemas.openxmlformats.org/officeDocument/2006/relationships/tags" Target="../tags/tag25.xml"/><Relationship Id="rId11" Type="http://schemas.openxmlformats.org/officeDocument/2006/relationships/tags" Target="../tags/tag26.xml"/><Relationship Id="rId12" Type="http://schemas.openxmlformats.org/officeDocument/2006/relationships/tags" Target="../tags/tag27.xml"/><Relationship Id="rId13" Type="http://schemas.openxmlformats.org/officeDocument/2006/relationships/tags" Target="../tags/tag28.xml"/><Relationship Id="rId14" Type="http://schemas.openxmlformats.org/officeDocument/2006/relationships/tags" Target="../tags/tag29.xml"/><Relationship Id="rId15" Type="http://schemas.openxmlformats.org/officeDocument/2006/relationships/tags" Target="../tags/tag30.xml"/><Relationship Id="rId16" Type="http://schemas.openxmlformats.org/officeDocument/2006/relationships/tags" Target="../tags/tag31.xml"/><Relationship Id="rId17" Type="http://schemas.openxmlformats.org/officeDocument/2006/relationships/tags" Target="../tags/tag32.xml"/><Relationship Id="rId18" Type="http://schemas.openxmlformats.org/officeDocument/2006/relationships/tags" Target="../tags/tag33.xml"/><Relationship Id="rId19" Type="http://schemas.openxmlformats.org/officeDocument/2006/relationships/slideLayout" Target="../slideLayouts/slideLayout5.xml"/><Relationship Id="rId37" Type="http://schemas.openxmlformats.org/officeDocument/2006/relationships/image" Target="../media/image79.png"/><Relationship Id="rId38" Type="http://schemas.openxmlformats.org/officeDocument/2006/relationships/image" Target="../media/image80.png"/><Relationship Id="rId39" Type="http://schemas.openxmlformats.org/officeDocument/2006/relationships/image" Target="../media/image81.png"/><Relationship Id="rId40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90.png"/><Relationship Id="rId23" Type="http://schemas.openxmlformats.org/officeDocument/2006/relationships/image" Target="../media/image91.png"/><Relationship Id="rId24" Type="http://schemas.openxmlformats.org/officeDocument/2006/relationships/image" Target="../media/image92.png"/><Relationship Id="rId25" Type="http://schemas.openxmlformats.org/officeDocument/2006/relationships/image" Target="../media/image93.png"/><Relationship Id="rId26" Type="http://schemas.openxmlformats.org/officeDocument/2006/relationships/image" Target="../media/image94.png"/><Relationship Id="rId10" Type="http://schemas.openxmlformats.org/officeDocument/2006/relationships/tags" Target="../tags/tag43.xml"/><Relationship Id="rId11" Type="http://schemas.openxmlformats.org/officeDocument/2006/relationships/tags" Target="../tags/tag44.xml"/><Relationship Id="rId12" Type="http://schemas.openxmlformats.org/officeDocument/2006/relationships/tags" Target="../tags/tag45.xml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9.xml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1" Type="http://schemas.openxmlformats.org/officeDocument/2006/relationships/tags" Target="../tags/tag34.xml"/><Relationship Id="rId2" Type="http://schemas.openxmlformats.org/officeDocument/2006/relationships/tags" Target="../tags/tag35.xml"/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tags" Target="../tags/tag38.xml"/><Relationship Id="rId6" Type="http://schemas.openxmlformats.org/officeDocument/2006/relationships/tags" Target="../tags/tag39.xml"/><Relationship Id="rId7" Type="http://schemas.openxmlformats.org/officeDocument/2006/relationships/tags" Target="../tags/tag40.xml"/><Relationship Id="rId8" Type="http://schemas.openxmlformats.org/officeDocument/2006/relationships/tags" Target="../tags/tag4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1" Type="http://schemas.openxmlformats.org/officeDocument/2006/relationships/tags" Target="../tags/tag46.xml"/><Relationship Id="rId2" Type="http://schemas.openxmlformats.org/officeDocument/2006/relationships/tags" Target="../tags/tag47.xml"/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0.xml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10" Type="http://schemas.openxmlformats.org/officeDocument/2006/relationships/image" Target="../media/image98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1" Type="http://schemas.openxmlformats.org/officeDocument/2006/relationships/tags" Target="../tags/tag50.xml"/><Relationship Id="rId2" Type="http://schemas.openxmlformats.org/officeDocument/2006/relationships/tags" Target="../tags/tag51.xml"/><Relationship Id="rId3" Type="http://schemas.openxmlformats.org/officeDocument/2006/relationships/tags" Target="../tags/tag52.xml"/><Relationship Id="rId4" Type="http://schemas.openxmlformats.org/officeDocument/2006/relationships/tags" Target="../tags/tag53.xml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1.xml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10" Type="http://schemas.openxmlformats.org/officeDocument/2006/relationships/image" Target="../media/image98.png"/><Relationship Id="rId11" Type="http://schemas.openxmlformats.org/officeDocument/2006/relationships/image" Target="../media/image110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1" Type="http://schemas.openxmlformats.org/officeDocument/2006/relationships/tags" Target="../tags/tag54.xml"/><Relationship Id="rId2" Type="http://schemas.openxmlformats.org/officeDocument/2006/relationships/tags" Target="../tags/tag55.xml"/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2.xml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39.jpeg"/><Relationship Id="rId5" Type="http://schemas.openxmlformats.org/officeDocument/2006/relationships/image" Target="../media/image140.png"/><Relationship Id="rId1" Type="http://schemas.openxmlformats.org/officeDocument/2006/relationships/tags" Target="../tags/tag58.xml"/><Relationship Id="rId2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jpeg"/><Relationship Id="rId6" Type="http://schemas.openxmlformats.org/officeDocument/2006/relationships/image" Target="../media/image144.jpeg"/><Relationship Id="rId7" Type="http://schemas.openxmlformats.org/officeDocument/2006/relationships/image" Target="../media/image145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jpeg"/><Relationship Id="rId26" Type="http://schemas.openxmlformats.org/officeDocument/2006/relationships/image" Target="../media/image163.jpeg"/><Relationship Id="rId27" Type="http://schemas.openxmlformats.org/officeDocument/2006/relationships/image" Target="../media/image164.jpeg"/><Relationship Id="rId28" Type="http://schemas.openxmlformats.org/officeDocument/2006/relationships/image" Target="../media/image165.png"/><Relationship Id="rId29" Type="http://schemas.openxmlformats.org/officeDocument/2006/relationships/image" Target="../media/image166.jpe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1" Type="http://schemas.openxmlformats.org/officeDocument/2006/relationships/tags" Target="../tags/tag59.xml"/><Relationship Id="rId2" Type="http://schemas.openxmlformats.org/officeDocument/2006/relationships/tags" Target="../tags/tag60.xml"/><Relationship Id="rId3" Type="http://schemas.openxmlformats.org/officeDocument/2006/relationships/tags" Target="../tags/tag61.xml"/><Relationship Id="rId4" Type="http://schemas.openxmlformats.org/officeDocument/2006/relationships/tags" Target="../tags/tag62.xml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5.xml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95.png"/><Relationship Id="rId24" Type="http://schemas.openxmlformats.org/officeDocument/2006/relationships/image" Target="../media/image96.png"/><Relationship Id="rId25" Type="http://schemas.openxmlformats.org/officeDocument/2006/relationships/image" Target="../media/image161.png"/><Relationship Id="rId26" Type="http://schemas.openxmlformats.org/officeDocument/2006/relationships/image" Target="../media/image165.png"/><Relationship Id="rId27" Type="http://schemas.openxmlformats.org/officeDocument/2006/relationships/image" Target="../media/image162.jpeg"/><Relationship Id="rId28" Type="http://schemas.openxmlformats.org/officeDocument/2006/relationships/image" Target="../media/image182.jpeg"/><Relationship Id="rId29" Type="http://schemas.openxmlformats.org/officeDocument/2006/relationships/image" Target="../media/image164.jpeg"/><Relationship Id="rId30" Type="http://schemas.openxmlformats.org/officeDocument/2006/relationships/image" Target="../media/image163.jpeg"/><Relationship Id="rId31" Type="http://schemas.openxmlformats.org/officeDocument/2006/relationships/image" Target="../media/image183.jpeg"/><Relationship Id="rId32" Type="http://schemas.openxmlformats.org/officeDocument/2006/relationships/image" Target="../media/image166.jpe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1" Type="http://schemas.openxmlformats.org/officeDocument/2006/relationships/tags" Target="../tags/tag63.xml"/><Relationship Id="rId2" Type="http://schemas.openxmlformats.org/officeDocument/2006/relationships/tags" Target="../tags/tag64.xml"/><Relationship Id="rId3" Type="http://schemas.openxmlformats.org/officeDocument/2006/relationships/tags" Target="../tags/tag65.xml"/><Relationship Id="rId4" Type="http://schemas.openxmlformats.org/officeDocument/2006/relationships/tags" Target="../tags/tag66.xml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6.xml"/><Relationship Id="rId7" Type="http://schemas.openxmlformats.org/officeDocument/2006/relationships/image" Target="../media/image160.png"/><Relationship Id="rId8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5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198.png"/><Relationship Id="rId24" Type="http://schemas.openxmlformats.org/officeDocument/2006/relationships/image" Target="../media/image95.png"/><Relationship Id="rId25" Type="http://schemas.openxmlformats.org/officeDocument/2006/relationships/image" Target="../media/image96.png"/><Relationship Id="rId26" Type="http://schemas.openxmlformats.org/officeDocument/2006/relationships/image" Target="../media/image161.png"/><Relationship Id="rId27" Type="http://schemas.openxmlformats.org/officeDocument/2006/relationships/image" Target="../media/image165.png"/><Relationship Id="rId28" Type="http://schemas.openxmlformats.org/officeDocument/2006/relationships/image" Target="../media/image162.jpeg"/><Relationship Id="rId29" Type="http://schemas.openxmlformats.org/officeDocument/2006/relationships/image" Target="../media/image182.jpeg"/><Relationship Id="rId1" Type="http://schemas.openxmlformats.org/officeDocument/2006/relationships/tags" Target="../tags/tag67.xml"/><Relationship Id="rId2" Type="http://schemas.openxmlformats.org/officeDocument/2006/relationships/tags" Target="../tags/tag68.xml"/><Relationship Id="rId3" Type="http://schemas.openxmlformats.org/officeDocument/2006/relationships/tags" Target="../tags/tag69.xml"/><Relationship Id="rId4" Type="http://schemas.openxmlformats.org/officeDocument/2006/relationships/tags" Target="../tags/tag70.xml"/><Relationship Id="rId5" Type="http://schemas.openxmlformats.org/officeDocument/2006/relationships/slideLayout" Target="../slideLayouts/slideLayout5.xml"/><Relationship Id="rId30" Type="http://schemas.openxmlformats.org/officeDocument/2006/relationships/image" Target="../media/image199.jpeg"/><Relationship Id="rId31" Type="http://schemas.openxmlformats.org/officeDocument/2006/relationships/image" Target="../media/image164.jpeg"/><Relationship Id="rId32" Type="http://schemas.openxmlformats.org/officeDocument/2006/relationships/image" Target="../media/image163.jpeg"/><Relationship Id="rId9" Type="http://schemas.openxmlformats.org/officeDocument/2006/relationships/image" Target="../media/image184.png"/><Relationship Id="rId6" Type="http://schemas.openxmlformats.org/officeDocument/2006/relationships/notesSlide" Target="../notesSlides/notesSlide17.xml"/><Relationship Id="rId7" Type="http://schemas.openxmlformats.org/officeDocument/2006/relationships/image" Target="../media/image160.png"/><Relationship Id="rId8" Type="http://schemas.openxmlformats.org/officeDocument/2006/relationships/image" Target="../media/image179.png"/><Relationship Id="rId33" Type="http://schemas.openxmlformats.org/officeDocument/2006/relationships/image" Target="../media/image183.jpeg"/><Relationship Id="rId34" Type="http://schemas.openxmlformats.org/officeDocument/2006/relationships/image" Target="../media/image200.jpeg"/><Relationship Id="rId35" Type="http://schemas.openxmlformats.org/officeDocument/2006/relationships/image" Target="../media/image166.jpe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6" Type="http://schemas.openxmlformats.org/officeDocument/2006/relationships/image" Target="../media/image191.png"/><Relationship Id="rId17" Type="http://schemas.openxmlformats.org/officeDocument/2006/relationships/image" Target="../media/image192.png"/><Relationship Id="rId18" Type="http://schemas.openxmlformats.org/officeDocument/2006/relationships/image" Target="../media/image193.png"/><Relationship Id="rId19" Type="http://schemas.openxmlformats.org/officeDocument/2006/relationships/image" Target="../media/image1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1" Type="http://schemas.openxmlformats.org/officeDocument/2006/relationships/tags" Target="../tags/tag71.xml"/><Relationship Id="rId2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208.png"/><Relationship Id="rId14" Type="http://schemas.openxmlformats.org/officeDocument/2006/relationships/image" Target="../media/image209.jpg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203.emf"/><Relationship Id="rId17" Type="http://schemas.openxmlformats.org/officeDocument/2006/relationships/oleObject" Target="../embeddings/oleObject2.bin"/><Relationship Id="rId18" Type="http://schemas.openxmlformats.org/officeDocument/2006/relationships/image" Target="../media/image204.emf"/><Relationship Id="rId1" Type="http://schemas.openxmlformats.org/officeDocument/2006/relationships/vmlDrawing" Target="../drawings/vmlDrawing1.v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microsoft.com/office/2007/relationships/media" Target="../media/media2.mp4"/><Relationship Id="rId5" Type="http://schemas.openxmlformats.org/officeDocument/2006/relationships/video" Target="../media/media2.mp4"/><Relationship Id="rId6" Type="http://schemas.openxmlformats.org/officeDocument/2006/relationships/slideLayout" Target="../slideLayouts/slideLayout1.xml"/><Relationship Id="rId7" Type="http://schemas.openxmlformats.org/officeDocument/2006/relationships/image" Target="../media/image205.png"/><Relationship Id="rId8" Type="http://schemas.openxmlformats.org/officeDocument/2006/relationships/image" Target="../media/image58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amnaya@illinois.edu" TargetMode="External"/><Relationship Id="rId3" Type="http://schemas.openxmlformats.org/officeDocument/2006/relationships/hyperlink" Target="http://dx.doi.org/10.1021/la502271k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brandontefft.com/images/uiuc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815" y="5537637"/>
            <a:ext cx="2805029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8159"/>
            <a:ext cx="9114844" cy="140443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Molecular </a:t>
            </a:r>
            <a:r>
              <a:rPr lang="en-US" sz="3600" dirty="0" smtClean="0"/>
              <a:t>Tailoring </a:t>
            </a:r>
            <a:r>
              <a:rPr lang="en-US" sz="3600" dirty="0"/>
              <a:t>of </a:t>
            </a:r>
            <a:r>
              <a:rPr lang="en-US" sz="3600" dirty="0" smtClean="0"/>
              <a:t>Interfaces </a:t>
            </a:r>
            <a:r>
              <a:rPr lang="en-US" sz="3600" dirty="0"/>
              <a:t>using </a:t>
            </a:r>
            <a:r>
              <a:rPr lang="en-US" sz="3600" dirty="0" smtClean="0"/>
              <a:t>Self-</a:t>
            </a:r>
            <a:r>
              <a:rPr lang="en-US" sz="3600" dirty="0"/>
              <a:t>A</a:t>
            </a:r>
            <a:r>
              <a:rPr lang="en-US" sz="3600" dirty="0" smtClean="0"/>
              <a:t>ssembled Monolayers</a:t>
            </a:r>
            <a:r>
              <a:rPr lang="en-US" sz="3600" dirty="0"/>
              <a:t>: A </a:t>
            </a:r>
            <a:r>
              <a:rPr lang="en-US" sz="3600" dirty="0" smtClean="0"/>
              <a:t>Multi-scale Study </a:t>
            </a:r>
            <a:r>
              <a:rPr lang="en-US" sz="3600" dirty="0"/>
              <a:t>of </a:t>
            </a:r>
            <a:r>
              <a:rPr lang="en-US" sz="3600" dirty="0" smtClean="0"/>
              <a:t>Roughness Effects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22" y="4959123"/>
            <a:ext cx="8795884" cy="1760376"/>
          </a:xfrm>
        </p:spPr>
        <p:txBody>
          <a:bodyPr>
            <a:normAutofit/>
          </a:bodyPr>
          <a:lstStyle/>
          <a:p>
            <a:endParaRPr lang="en-US" sz="1700" dirty="0" smtClean="0"/>
          </a:p>
          <a:p>
            <a:endParaRPr lang="en-US" sz="1700" dirty="0"/>
          </a:p>
          <a:p>
            <a:r>
              <a:rPr lang="en-US" sz="1700" dirty="0" smtClean="0"/>
              <a:t>Session</a:t>
            </a:r>
            <a:r>
              <a:rPr lang="en-US" sz="1700" dirty="0"/>
              <a:t>:</a:t>
            </a:r>
            <a:r>
              <a:rPr lang="en-US" sz="1700" b="0" dirty="0"/>
              <a:t> </a:t>
            </a:r>
            <a:r>
              <a:rPr lang="en-US" sz="1700" b="0" dirty="0" smtClean="0"/>
              <a:t>Mechanics of Thin Films and Multi-Layer Materials</a:t>
            </a:r>
            <a:endParaRPr lang="en-US" sz="1700" b="0" dirty="0"/>
          </a:p>
          <a:p>
            <a:r>
              <a:rPr lang="en-US" sz="1600" b="0" dirty="0" smtClean="0"/>
              <a:t>SES 2014</a:t>
            </a:r>
            <a:r>
              <a:rPr lang="en-US" sz="1800" b="0" dirty="0" smtClean="0"/>
              <a:t>, Purdue University, </a:t>
            </a:r>
            <a:r>
              <a:rPr lang="en-US" sz="1600" b="0" dirty="0" smtClean="0"/>
              <a:t>West Lafayette, IN</a:t>
            </a:r>
          </a:p>
          <a:p>
            <a:r>
              <a:rPr lang="en-US" sz="1800" b="0" dirty="0" smtClean="0"/>
              <a:t>October 1-3, 2014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637733" y="3733889"/>
            <a:ext cx="388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Philippe </a:t>
            </a:r>
            <a:r>
              <a:rPr lang="en-US" sz="1600" b="1" dirty="0" err="1" smtClean="0"/>
              <a:t>Geubelle</a:t>
            </a:r>
            <a:r>
              <a:rPr lang="en-US" sz="1600" b="1" dirty="0" smtClean="0"/>
              <a:t>, Professor</a:t>
            </a:r>
            <a:endParaRPr lang="en-US" sz="1600" b="1" dirty="0" smtClean="0"/>
          </a:p>
          <a:p>
            <a:pPr algn="ctr"/>
            <a:r>
              <a:rPr lang="en-US" sz="1400" b="1" dirty="0" smtClean="0"/>
              <a:t>Aerospace Engineering</a:t>
            </a:r>
            <a:endParaRPr lang="en-US" sz="16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12024" y="3069959"/>
            <a:ext cx="388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Amnaya P Awasthi, Post-doc</a:t>
            </a:r>
          </a:p>
          <a:p>
            <a:pPr algn="ctr"/>
            <a:r>
              <a:rPr lang="en-US" sz="1400" b="1" dirty="0" smtClean="0"/>
              <a:t>Aerospace Engineering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4906" y="3069959"/>
            <a:ext cx="40118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Nancy </a:t>
            </a:r>
            <a:r>
              <a:rPr lang="en-US" sz="1600" b="1" dirty="0" err="1" smtClean="0"/>
              <a:t>Sottos</a:t>
            </a:r>
            <a:r>
              <a:rPr lang="en-US" sz="1600" b="1" dirty="0" smtClean="0"/>
              <a:t>, Professor</a:t>
            </a:r>
          </a:p>
          <a:p>
            <a:pPr algn="ctr"/>
            <a:r>
              <a:rPr lang="en-US" sz="1400" b="1" dirty="0" smtClean="0"/>
              <a:t>Materials Science and Engineering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375" y="3733889"/>
            <a:ext cx="4099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Martha E Grady, Graduate Student</a:t>
            </a:r>
          </a:p>
          <a:p>
            <a:pPr algn="ctr"/>
            <a:r>
              <a:rPr lang="en-US" sz="1400" b="1" dirty="0" smtClean="0"/>
              <a:t>Mechanical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27220" y="4595775"/>
            <a:ext cx="673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University of Illinois at Urbana-Champaign, USA</a:t>
            </a:r>
            <a:endParaRPr lang="en-US" sz="1800" dirty="0"/>
          </a:p>
        </p:txBody>
      </p:sp>
      <p:pic>
        <p:nvPicPr>
          <p:cNvPr id="1026" name="Picture 2" descr="https://www.nsf.gov/images/logos/nsf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" y="5267325"/>
            <a:ext cx="15811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61773" y="2171252"/>
            <a:ext cx="3886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Chen Zhang, Graduate Student</a:t>
            </a:r>
            <a:endParaRPr lang="en-US" sz="1800" b="1" dirty="0" smtClean="0"/>
          </a:p>
          <a:p>
            <a:pPr algn="ctr"/>
            <a:r>
              <a:rPr lang="en-US" sz="1600" b="1" dirty="0" smtClean="0"/>
              <a:t>Aerospace Engineering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4210" y="2170001"/>
            <a:ext cx="90806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366" y="4271751"/>
            <a:ext cx="9080634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45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5" descr="IMG_2004.JPG"/>
          <p:cNvPicPr>
            <a:picLocks noChangeAspect="1"/>
          </p:cNvPicPr>
          <p:nvPr/>
        </p:nvPicPr>
        <p:blipFill>
          <a:blip r:embed="rId2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781050"/>
            <a:ext cx="6878638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715963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Laser Spallation Setup</a:t>
            </a:r>
          </a:p>
        </p:txBody>
      </p:sp>
      <p:sp>
        <p:nvSpPr>
          <p:cNvPr id="17411" name="Rectangle 9"/>
          <p:cNvSpPr>
            <a:spLocks noChangeArrowheads="1"/>
          </p:cNvSpPr>
          <p:nvPr/>
        </p:nvSpPr>
        <p:spPr bwMode="auto">
          <a:xfrm>
            <a:off x="1198563" y="5921375"/>
            <a:ext cx="4965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00"/>
              <a:t>Grady et al. </a:t>
            </a:r>
            <a:r>
              <a:rPr lang="en-US" sz="1000" i="1"/>
              <a:t>Thin Solid Films</a:t>
            </a:r>
            <a:r>
              <a:rPr lang="en-US" sz="1000"/>
              <a:t> (2013) </a:t>
            </a:r>
          </a:p>
        </p:txBody>
      </p:sp>
      <p:sp>
        <p:nvSpPr>
          <p:cNvPr id="17412" name="TextBox 21"/>
          <p:cNvSpPr txBox="1">
            <a:spLocks noChangeArrowheads="1"/>
          </p:cNvSpPr>
          <p:nvPr/>
        </p:nvSpPr>
        <p:spPr bwMode="auto">
          <a:xfrm>
            <a:off x="2465388" y="1973263"/>
            <a:ext cx="16605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Arial" charset="0"/>
              </a:rPr>
              <a:t>sample holder</a:t>
            </a:r>
          </a:p>
        </p:txBody>
      </p:sp>
      <p:sp>
        <p:nvSpPr>
          <p:cNvPr id="17413" name="TextBox 24"/>
          <p:cNvSpPr txBox="1">
            <a:spLocks noChangeArrowheads="1"/>
          </p:cNvSpPr>
          <p:nvPr/>
        </p:nvSpPr>
        <p:spPr bwMode="auto">
          <a:xfrm>
            <a:off x="1346200" y="1492250"/>
            <a:ext cx="17716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Arial" charset="0"/>
              </a:rPr>
              <a:t>Nd:YAG focusing lens</a:t>
            </a:r>
          </a:p>
        </p:txBody>
      </p:sp>
      <p:sp>
        <p:nvSpPr>
          <p:cNvPr id="17414" name="TextBox 25"/>
          <p:cNvSpPr txBox="1">
            <a:spLocks noChangeArrowheads="1"/>
          </p:cNvSpPr>
          <p:nvPr/>
        </p:nvSpPr>
        <p:spPr bwMode="auto">
          <a:xfrm>
            <a:off x="5819775" y="1822450"/>
            <a:ext cx="1157288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Arial" charset="0"/>
              </a:rPr>
              <a:t>beam splitting cube </a:t>
            </a:r>
          </a:p>
        </p:txBody>
      </p:sp>
      <p:sp>
        <p:nvSpPr>
          <p:cNvPr id="17415" name="TextBox 26"/>
          <p:cNvSpPr txBox="1">
            <a:spLocks noChangeArrowheads="1"/>
          </p:cNvSpPr>
          <p:nvPr/>
        </p:nvSpPr>
        <p:spPr bwMode="auto">
          <a:xfrm>
            <a:off x="6705600" y="1393825"/>
            <a:ext cx="15446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Arial" charset="0"/>
              </a:rPr>
              <a:t>photodiode detector</a:t>
            </a:r>
          </a:p>
        </p:txBody>
      </p:sp>
      <p:sp>
        <p:nvSpPr>
          <p:cNvPr id="17416" name="TextBox 27"/>
          <p:cNvSpPr txBox="1">
            <a:spLocks noChangeArrowheads="1"/>
          </p:cNvSpPr>
          <p:nvPr/>
        </p:nvSpPr>
        <p:spPr bwMode="auto">
          <a:xfrm>
            <a:off x="3656013" y="1390650"/>
            <a:ext cx="1257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Arial" charset="0"/>
              </a:rPr>
              <a:t>Nd:YAG filter</a:t>
            </a:r>
          </a:p>
        </p:txBody>
      </p:sp>
      <p:sp>
        <p:nvSpPr>
          <p:cNvPr id="17417" name="TextBox 28"/>
          <p:cNvSpPr txBox="1">
            <a:spLocks noChangeArrowheads="1"/>
          </p:cNvSpPr>
          <p:nvPr/>
        </p:nvSpPr>
        <p:spPr bwMode="auto">
          <a:xfrm>
            <a:off x="3243263" y="3759200"/>
            <a:ext cx="13731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latin typeface="Arial" charset="0"/>
              </a:rPr>
              <a:t>film</a:t>
            </a:r>
          </a:p>
          <a:p>
            <a:pPr algn="ctr" eaLnBrk="1" hangingPunct="1"/>
            <a:r>
              <a:rPr lang="en-US" sz="1800" b="1">
                <a:latin typeface="Arial" charset="0"/>
              </a:rPr>
              <a:t>specimen</a:t>
            </a:r>
          </a:p>
        </p:txBody>
      </p:sp>
      <p:sp>
        <p:nvSpPr>
          <p:cNvPr id="17418" name="TextBox 29"/>
          <p:cNvSpPr txBox="1">
            <a:spLocks noChangeArrowheads="1"/>
          </p:cNvSpPr>
          <p:nvPr/>
        </p:nvSpPr>
        <p:spPr bwMode="auto">
          <a:xfrm>
            <a:off x="5710238" y="4075113"/>
            <a:ext cx="1041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Arial" charset="0"/>
              </a:rPr>
              <a:t>mirror</a:t>
            </a:r>
          </a:p>
        </p:txBody>
      </p:sp>
      <p:cxnSp>
        <p:nvCxnSpPr>
          <p:cNvPr id="27" name="Straight Connector 26"/>
          <p:cNvCxnSpPr/>
          <p:nvPr/>
        </p:nvCxnSpPr>
        <p:spPr>
          <a:xfrm rot="16200000" flipH="1">
            <a:off x="3564731" y="3423444"/>
            <a:ext cx="423863" cy="32702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H="1">
            <a:off x="3892550" y="2098675"/>
            <a:ext cx="422275" cy="32702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684838" y="2703513"/>
            <a:ext cx="396875" cy="34607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7086601" y="2081212"/>
            <a:ext cx="317500" cy="17462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748338" y="4532312"/>
            <a:ext cx="317500" cy="174625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1681957" y="2226469"/>
            <a:ext cx="279400" cy="242887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81313" y="2647950"/>
            <a:ext cx="361950" cy="14763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26" name="TextBox 63"/>
          <p:cNvSpPr txBox="1">
            <a:spLocks noChangeArrowheads="1"/>
          </p:cNvSpPr>
          <p:nvPr/>
        </p:nvSpPr>
        <p:spPr bwMode="auto">
          <a:xfrm>
            <a:off x="7231063" y="4297363"/>
            <a:ext cx="11430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Arial" charset="0"/>
              </a:rPr>
              <a:t>to </a:t>
            </a:r>
          </a:p>
          <a:p>
            <a:pPr eaLnBrk="1" hangingPunct="1"/>
            <a:r>
              <a:rPr lang="en-US" sz="1800" b="1">
                <a:latin typeface="Arial" charset="0"/>
              </a:rPr>
              <a:t>oscillo-scope</a:t>
            </a:r>
          </a:p>
        </p:txBody>
      </p:sp>
      <p:cxnSp>
        <p:nvCxnSpPr>
          <p:cNvPr id="35" name="Straight Connector 34"/>
          <p:cNvCxnSpPr/>
          <p:nvPr/>
        </p:nvCxnSpPr>
        <p:spPr>
          <a:xfrm rot="5400000">
            <a:off x="7289800" y="5526088"/>
            <a:ext cx="625475" cy="3175"/>
          </a:xfrm>
          <a:prstGeom prst="line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28" name="TextBox 2"/>
          <p:cNvSpPr txBox="1">
            <a:spLocks noChangeArrowheads="1"/>
          </p:cNvSpPr>
          <p:nvPr/>
        </p:nvSpPr>
        <p:spPr bwMode="auto">
          <a:xfrm>
            <a:off x="2803525" y="1905000"/>
            <a:ext cx="3270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>
              <a:latin typeface="Arial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5207000" y="1028700"/>
            <a:ext cx="92075" cy="944563"/>
          </a:xfrm>
          <a:prstGeom prst="line">
            <a:avLst/>
          </a:prstGeom>
          <a:ln>
            <a:solidFill>
              <a:srgbClr val="59D2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411788" y="3167063"/>
            <a:ext cx="204787" cy="1704975"/>
          </a:xfrm>
          <a:prstGeom prst="line">
            <a:avLst/>
          </a:prstGeom>
          <a:ln>
            <a:solidFill>
              <a:srgbClr val="59D2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508500" y="3194050"/>
            <a:ext cx="903288" cy="0"/>
          </a:xfrm>
          <a:prstGeom prst="line">
            <a:avLst/>
          </a:prstGeom>
          <a:ln>
            <a:solidFill>
              <a:srgbClr val="59D2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482975" y="3194050"/>
            <a:ext cx="795338" cy="3175"/>
          </a:xfrm>
          <a:prstGeom prst="line">
            <a:avLst/>
          </a:prstGeom>
          <a:ln>
            <a:solidFill>
              <a:srgbClr val="59D2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383213" y="3194050"/>
            <a:ext cx="1222375" cy="3175"/>
          </a:xfrm>
          <a:prstGeom prst="line">
            <a:avLst/>
          </a:prstGeom>
          <a:ln w="57150" cmpd="sng">
            <a:solidFill>
              <a:srgbClr val="59D22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422400" y="3068638"/>
            <a:ext cx="850900" cy="6350"/>
          </a:xfrm>
          <a:prstGeom prst="line">
            <a:avLst/>
          </a:prstGeom>
          <a:ln w="63500">
            <a:solidFill>
              <a:srgbClr val="800000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383213" y="3168650"/>
            <a:ext cx="209550" cy="1703388"/>
          </a:xfrm>
          <a:prstGeom prst="line">
            <a:avLst/>
          </a:prstGeom>
          <a:ln>
            <a:solidFill>
              <a:srgbClr val="59D2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5329238" y="2208213"/>
            <a:ext cx="82550" cy="958850"/>
          </a:xfrm>
          <a:prstGeom prst="line">
            <a:avLst/>
          </a:prstGeom>
          <a:ln>
            <a:solidFill>
              <a:srgbClr val="59D2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3482975" y="3171825"/>
            <a:ext cx="795338" cy="0"/>
          </a:xfrm>
          <a:prstGeom prst="line">
            <a:avLst/>
          </a:prstGeom>
          <a:ln>
            <a:solidFill>
              <a:srgbClr val="59D2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503738" y="3179763"/>
            <a:ext cx="908050" cy="0"/>
          </a:xfrm>
          <a:prstGeom prst="line">
            <a:avLst/>
          </a:prstGeom>
          <a:ln>
            <a:solidFill>
              <a:srgbClr val="59D2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60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96296E-6 L 0.1066 -0.0007 " pathEditMode="relative" ptsTypes="AA">
                                      <p:cBhvr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 descr="400-5_fringes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38" y="827088"/>
            <a:ext cx="2389187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 err="1">
                <a:ea typeface="ＭＳ Ｐゴシック" charset="0"/>
              </a:rPr>
              <a:t>Interferometric</a:t>
            </a:r>
            <a:r>
              <a:rPr lang="en-US" dirty="0">
                <a:ea typeface="ＭＳ Ｐゴシック" charset="0"/>
              </a:rPr>
              <a:t> Data Analysis</a:t>
            </a:r>
          </a:p>
        </p:txBody>
      </p:sp>
      <p:sp>
        <p:nvSpPr>
          <p:cNvPr id="18435" name="TextBox 13"/>
          <p:cNvSpPr txBox="1">
            <a:spLocks noChangeArrowheads="1"/>
          </p:cNvSpPr>
          <p:nvPr/>
        </p:nvSpPr>
        <p:spPr bwMode="auto">
          <a:xfrm>
            <a:off x="1954213" y="638175"/>
            <a:ext cx="1924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Arial" charset="0"/>
              </a:rPr>
              <a:t>Output Voltage Signal</a:t>
            </a:r>
          </a:p>
        </p:txBody>
      </p:sp>
      <p:pic>
        <p:nvPicPr>
          <p:cNvPr id="18436" name="Picture 14" descr="fringe _equ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3013075"/>
            <a:ext cx="3138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6"/>
          <p:cNvSpPr txBox="1">
            <a:spLocks noChangeArrowheads="1"/>
          </p:cNvSpPr>
          <p:nvPr/>
        </p:nvSpPr>
        <p:spPr bwMode="auto">
          <a:xfrm>
            <a:off x="2279650" y="2759075"/>
            <a:ext cx="830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Arial" charset="0"/>
                <a:cs typeface="Arial" charset="0"/>
              </a:rPr>
              <a:t>Time (ns)</a:t>
            </a:r>
          </a:p>
        </p:txBody>
      </p:sp>
      <p:sp>
        <p:nvSpPr>
          <p:cNvPr id="18438" name="TextBox 23"/>
          <p:cNvSpPr txBox="1">
            <a:spLocks noChangeArrowheads="1"/>
          </p:cNvSpPr>
          <p:nvPr/>
        </p:nvSpPr>
        <p:spPr bwMode="auto">
          <a:xfrm rot="-5400000">
            <a:off x="748507" y="1754981"/>
            <a:ext cx="10874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Arial" charset="0"/>
                <a:cs typeface="Arial" charset="0"/>
              </a:rPr>
              <a:t>Voltage (mV)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940300" y="638175"/>
            <a:ext cx="2708275" cy="2844800"/>
            <a:chOff x="4940495" y="638175"/>
            <a:chExt cx="2708238" cy="2845513"/>
          </a:xfrm>
        </p:grpSpPr>
        <p:pic>
          <p:nvPicPr>
            <p:cNvPr id="18452" name="Picture 2" descr="400-5_disp.t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426" y="827330"/>
              <a:ext cx="2359307" cy="201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3" name="TextBox 14"/>
            <p:cNvSpPr txBox="1">
              <a:spLocks noChangeArrowheads="1"/>
            </p:cNvSpPr>
            <p:nvPr/>
          </p:nvSpPr>
          <p:spPr bwMode="auto">
            <a:xfrm>
              <a:off x="5847776" y="638175"/>
              <a:ext cx="1312863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>
                  <a:latin typeface="Arial" charset="0"/>
                </a:rPr>
                <a:t>Displacement</a:t>
              </a:r>
            </a:p>
          </p:txBody>
        </p:sp>
        <p:pic>
          <p:nvPicPr>
            <p:cNvPr id="18454" name="Picture 15" descr="disp_equati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551" y="3013788"/>
              <a:ext cx="974725" cy="46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5" name="TextBox 20"/>
            <p:cNvSpPr txBox="1">
              <a:spLocks noChangeArrowheads="1"/>
            </p:cNvSpPr>
            <p:nvPr/>
          </p:nvSpPr>
          <p:spPr bwMode="auto">
            <a:xfrm>
              <a:off x="6141872" y="2758774"/>
              <a:ext cx="82869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>
                  <a:latin typeface="Arial" charset="0"/>
                  <a:cs typeface="Arial" charset="0"/>
                </a:rPr>
                <a:t>Time (ns)</a:t>
              </a:r>
            </a:p>
          </p:txBody>
        </p:sp>
        <p:sp>
          <p:nvSpPr>
            <p:cNvPr id="18456" name="TextBox 24"/>
            <p:cNvSpPr txBox="1">
              <a:spLocks noChangeArrowheads="1"/>
            </p:cNvSpPr>
            <p:nvPr/>
          </p:nvSpPr>
          <p:spPr bwMode="auto">
            <a:xfrm rot="-5400000">
              <a:off x="4339474" y="1754821"/>
              <a:ext cx="147904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>
                  <a:latin typeface="Arial" charset="0"/>
                  <a:cs typeface="Arial" charset="0"/>
                </a:rPr>
                <a:t>Dispalcement (μm)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35063" y="3457575"/>
            <a:ext cx="2663825" cy="2803525"/>
            <a:chOff x="1134855" y="3457860"/>
            <a:chExt cx="2664182" cy="2803240"/>
          </a:xfrm>
        </p:grpSpPr>
        <p:pic>
          <p:nvPicPr>
            <p:cNvPr id="18447" name="Picture 4" descr="400-5_SS.t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537" y="3656717"/>
              <a:ext cx="2393500" cy="201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8" name="TextBox 15"/>
            <p:cNvSpPr txBox="1">
              <a:spLocks noChangeArrowheads="1"/>
            </p:cNvSpPr>
            <p:nvPr/>
          </p:nvSpPr>
          <p:spPr bwMode="auto">
            <a:xfrm>
              <a:off x="1897771" y="3457860"/>
              <a:ext cx="17716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>
                  <a:latin typeface="Arial" charset="0"/>
                </a:rPr>
                <a:t>Substrate Stress Pulse</a:t>
              </a:r>
            </a:p>
          </p:txBody>
        </p:sp>
        <p:pic>
          <p:nvPicPr>
            <p:cNvPr id="18449" name="Picture 16" descr="SS_equation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4109" y="5791200"/>
              <a:ext cx="1779587" cy="46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50" name="TextBox 21"/>
            <p:cNvSpPr txBox="1">
              <a:spLocks noChangeArrowheads="1"/>
            </p:cNvSpPr>
            <p:nvPr/>
          </p:nvSpPr>
          <p:spPr bwMode="auto">
            <a:xfrm>
              <a:off x="2281875" y="5560579"/>
              <a:ext cx="82869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>
                  <a:latin typeface="Arial" charset="0"/>
                  <a:cs typeface="Arial" charset="0"/>
                </a:rPr>
                <a:t>Time (ns)</a:t>
              </a:r>
            </a:p>
          </p:txBody>
        </p:sp>
        <p:sp>
          <p:nvSpPr>
            <p:cNvPr id="18451" name="TextBox 25"/>
            <p:cNvSpPr txBox="1">
              <a:spLocks noChangeArrowheads="1"/>
            </p:cNvSpPr>
            <p:nvPr/>
          </p:nvSpPr>
          <p:spPr bwMode="auto">
            <a:xfrm rot="-5400000">
              <a:off x="385657" y="4569778"/>
              <a:ext cx="17753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>
                  <a:latin typeface="Arial" charset="0"/>
                  <a:cs typeface="Arial" charset="0"/>
                </a:rPr>
                <a:t>Substrate Stress (GPa)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4916488" y="3457575"/>
            <a:ext cx="3319462" cy="2635977"/>
            <a:chOff x="4916643" y="3457860"/>
            <a:chExt cx="3318733" cy="2635711"/>
          </a:xfrm>
        </p:grpSpPr>
        <p:pic>
          <p:nvPicPr>
            <p:cNvPr id="18442" name="Picture 5" descr="400-5_IS.ti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3890" y="3656717"/>
              <a:ext cx="2421995" cy="201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3" name="TextBox 16"/>
            <p:cNvSpPr txBox="1">
              <a:spLocks noChangeArrowheads="1"/>
            </p:cNvSpPr>
            <p:nvPr/>
          </p:nvSpPr>
          <p:spPr bwMode="auto">
            <a:xfrm>
              <a:off x="5952551" y="3457860"/>
              <a:ext cx="13906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>
                  <a:latin typeface="Arial" charset="0"/>
                </a:rPr>
                <a:t>Interface Stress</a:t>
              </a:r>
            </a:p>
          </p:txBody>
        </p:sp>
        <p:sp>
          <p:nvSpPr>
            <p:cNvPr id="18444" name="TextBox 14"/>
            <p:cNvSpPr txBox="1">
              <a:spLocks noChangeArrowheads="1"/>
            </p:cNvSpPr>
            <p:nvPr/>
          </p:nvSpPr>
          <p:spPr bwMode="auto">
            <a:xfrm>
              <a:off x="5223889" y="5816600"/>
              <a:ext cx="3011487" cy="276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dirty="0">
                  <a:latin typeface="Arial" charset="0"/>
                </a:rPr>
                <a:t>Results from 1D Finite Element </a:t>
              </a:r>
              <a:r>
                <a:rPr lang="en-US" sz="1200" dirty="0" smtClean="0">
                  <a:latin typeface="Arial" charset="0"/>
                </a:rPr>
                <a:t>Model</a:t>
              </a:r>
              <a:endParaRPr lang="en-US" sz="1200" dirty="0">
                <a:latin typeface="Arial" charset="0"/>
              </a:endParaRPr>
            </a:p>
          </p:txBody>
        </p:sp>
        <p:sp>
          <p:nvSpPr>
            <p:cNvPr id="18445" name="TextBox 22"/>
            <p:cNvSpPr txBox="1">
              <a:spLocks noChangeArrowheads="1"/>
            </p:cNvSpPr>
            <p:nvPr/>
          </p:nvSpPr>
          <p:spPr bwMode="auto">
            <a:xfrm>
              <a:off x="6141872" y="5560579"/>
              <a:ext cx="82869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>
                  <a:latin typeface="Arial" charset="0"/>
                  <a:cs typeface="Arial" charset="0"/>
                </a:rPr>
                <a:t>Time (ns)</a:t>
              </a:r>
            </a:p>
          </p:txBody>
        </p:sp>
        <p:sp>
          <p:nvSpPr>
            <p:cNvPr id="18446" name="TextBox 26"/>
            <p:cNvSpPr txBox="1">
              <a:spLocks noChangeArrowheads="1"/>
            </p:cNvSpPr>
            <p:nvPr/>
          </p:nvSpPr>
          <p:spPr bwMode="auto">
            <a:xfrm rot="-5400000">
              <a:off x="4193143" y="4569778"/>
              <a:ext cx="17240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>
                  <a:latin typeface="Arial" charset="0"/>
                  <a:cs typeface="Arial" charset="0"/>
                </a:rPr>
                <a:t>Interface Stress (MPa)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62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>
          <a:xfrm>
            <a:off x="457200" y="25400"/>
            <a:ext cx="8229600" cy="715963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Observed Film Failure</a:t>
            </a:r>
          </a:p>
        </p:txBody>
      </p:sp>
      <p:sp>
        <p:nvSpPr>
          <p:cNvPr id="58370" name="TextBox 1"/>
          <p:cNvSpPr txBox="1">
            <a:spLocks noChangeArrowheads="1"/>
          </p:cNvSpPr>
          <p:nvPr/>
        </p:nvSpPr>
        <p:spPr bwMode="auto">
          <a:xfrm>
            <a:off x="5959475" y="6364288"/>
            <a:ext cx="29924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Arial" charset="0"/>
              </a:rPr>
              <a:t>all scale bars are 500 μm</a:t>
            </a:r>
          </a:p>
        </p:txBody>
      </p:sp>
      <p:pic>
        <p:nvPicPr>
          <p:cNvPr id="58371" name="Picture 1" descr="SAMs increase damage all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622300"/>
            <a:ext cx="6400800" cy="560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8007350" y="2112963"/>
            <a:ext cx="676275" cy="3956050"/>
          </a:xfrm>
          <a:prstGeom prst="downArrow">
            <a:avLst/>
          </a:prstGeom>
          <a:gradFill>
            <a:gsLst>
              <a:gs pos="0">
                <a:schemeClr val="accent2"/>
              </a:gs>
              <a:gs pos="100000">
                <a:schemeClr val="bg2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373" name="TextBox 14"/>
          <p:cNvSpPr txBox="1">
            <a:spLocks noChangeArrowheads="1"/>
          </p:cNvSpPr>
          <p:nvPr/>
        </p:nvSpPr>
        <p:spPr bwMode="auto">
          <a:xfrm>
            <a:off x="7580313" y="908050"/>
            <a:ext cx="152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latin typeface="Arial" charset="0"/>
              </a:rPr>
              <a:t>Increasing</a:t>
            </a:r>
          </a:p>
          <a:p>
            <a:pPr algn="ctr" eaLnBrk="1" hangingPunct="1"/>
            <a:r>
              <a:rPr lang="en-US" sz="1800" b="1">
                <a:latin typeface="Arial" charset="0"/>
              </a:rPr>
              <a:t>Interfacial Strength</a:t>
            </a:r>
          </a:p>
        </p:txBody>
      </p:sp>
      <p:sp>
        <p:nvSpPr>
          <p:cNvPr id="58374" name="TextBox 1"/>
          <p:cNvSpPr txBox="1">
            <a:spLocks noChangeArrowheads="1"/>
          </p:cNvSpPr>
          <p:nvPr/>
        </p:nvSpPr>
        <p:spPr bwMode="auto">
          <a:xfrm>
            <a:off x="460375" y="2587625"/>
            <a:ext cx="973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latin typeface="Arial" charset="0"/>
              </a:rPr>
              <a:t>-NH</a:t>
            </a:r>
            <a:r>
              <a:rPr lang="en-US" sz="1800" b="1" baseline="-25000">
                <a:latin typeface="Arial" charset="0"/>
              </a:rPr>
              <a:t>2</a:t>
            </a:r>
          </a:p>
        </p:txBody>
      </p:sp>
      <p:sp>
        <p:nvSpPr>
          <p:cNvPr id="58375" name="TextBox 114"/>
          <p:cNvSpPr txBox="1">
            <a:spLocks noChangeArrowheads="1"/>
          </p:cNvSpPr>
          <p:nvPr/>
        </p:nvSpPr>
        <p:spPr bwMode="auto">
          <a:xfrm>
            <a:off x="347663" y="3805238"/>
            <a:ext cx="1138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000000"/>
                </a:solidFill>
                <a:latin typeface="Arial" charset="0"/>
              </a:rPr>
              <a:t>-Br</a:t>
            </a:r>
            <a:endParaRPr lang="en-US" sz="1800" b="1" baseline="-25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6" name="TextBox 115"/>
          <p:cNvSpPr txBox="1">
            <a:spLocks noChangeArrowheads="1"/>
          </p:cNvSpPr>
          <p:nvPr/>
        </p:nvSpPr>
        <p:spPr bwMode="auto">
          <a:xfrm>
            <a:off x="350838" y="5027613"/>
            <a:ext cx="1133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000000"/>
                </a:solidFill>
                <a:latin typeface="Arial" charset="0"/>
              </a:rPr>
              <a:t>-SH</a:t>
            </a:r>
            <a:endParaRPr lang="en-US" sz="1800" b="1" baseline="-25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8377" name="TextBox 116"/>
          <p:cNvSpPr txBox="1">
            <a:spLocks noChangeArrowheads="1"/>
          </p:cNvSpPr>
          <p:nvPr/>
        </p:nvSpPr>
        <p:spPr bwMode="auto">
          <a:xfrm>
            <a:off x="366713" y="1311275"/>
            <a:ext cx="1111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000000"/>
                </a:solidFill>
                <a:latin typeface="Arial" charset="0"/>
              </a:rPr>
              <a:t>-CH</a:t>
            </a:r>
            <a:r>
              <a:rPr lang="en-US" sz="1800" b="1" baseline="-2500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pic>
        <p:nvPicPr>
          <p:cNvPr id="58378" name="Picture 4" descr="SAMsinglemolecule2-01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660650"/>
            <a:ext cx="3619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9" name="Picture 5" descr="SAMsinglemolecule3-01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449388"/>
            <a:ext cx="36036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0" name="Picture 6" descr="SAMsinglemolecule4-01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3935413"/>
            <a:ext cx="3619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1" name="Picture 7" descr="SAMsinglemolecule5-01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5162550"/>
            <a:ext cx="3619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92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715962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Interfacial Strength Statistics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1712" y="1005630"/>
            <a:ext cx="8546563" cy="4846740"/>
            <a:chOff x="511712" y="1005630"/>
            <a:chExt cx="8546563" cy="48467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r="30161"/>
            <a:stretch/>
          </p:blipFill>
          <p:spPr>
            <a:xfrm>
              <a:off x="511712" y="1005630"/>
              <a:ext cx="5671374" cy="4846740"/>
            </a:xfrm>
            <a:prstGeom prst="rect">
              <a:avLst/>
            </a:prstGeom>
          </p:spPr>
        </p:pic>
        <p:sp>
          <p:nvSpPr>
            <p:cNvPr id="25604" name="TextBox 6"/>
            <p:cNvSpPr txBox="1">
              <a:spLocks noChangeArrowheads="1"/>
            </p:cNvSpPr>
            <p:nvPr/>
          </p:nvSpPr>
          <p:spPr bwMode="auto">
            <a:xfrm>
              <a:off x="6600825" y="1501775"/>
              <a:ext cx="2457450" cy="95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dirty="0"/>
                <a:t>Interface strength determined at interface stress that initiates film failure in &gt;85% tests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21776" y="5939598"/>
            <a:ext cx="76195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99"/>
                </a:solidFill>
              </a:rPr>
              <a:t>Measured interfacial strength much lower than MD predictions</a:t>
            </a:r>
            <a:endParaRPr lang="en-US" sz="2000" dirty="0">
              <a:solidFill>
                <a:srgbClr val="000099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32444"/>
              </p:ext>
            </p:extLst>
          </p:nvPr>
        </p:nvGraphicFramePr>
        <p:xfrm>
          <a:off x="5893569" y="3617007"/>
          <a:ext cx="315654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71"/>
                <a:gridCol w="15782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Experimental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Numerical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 </a:t>
                      </a:r>
                      <a:r>
                        <a:rPr lang="en-US" dirty="0" err="1" smtClean="0"/>
                        <a:t>MPa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GPa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85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MPa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</a:t>
                      </a:r>
                      <a:r>
                        <a:rPr lang="en-US" dirty="0" err="1" smtClean="0"/>
                        <a:t>GPa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63825" y="4012069"/>
            <a:ext cx="663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DTES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5891" y="4416443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MUTMS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 rot="17635628">
            <a:off x="1524000" y="2144960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DTES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7095784">
            <a:off x="5065699" y="2466752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MUTMS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487261" y="1754596"/>
            <a:ext cx="5038349" cy="0"/>
          </a:xfrm>
          <a:prstGeom prst="line">
            <a:avLst/>
          </a:prstGeom>
          <a:ln w="19050" cmpd="sng">
            <a:solidFill>
              <a:srgbClr val="FF66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37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457200" y="23813"/>
            <a:ext cx="8229600" cy="715962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“Side Note”: Heat </a:t>
            </a:r>
            <a:r>
              <a:rPr lang="en-US" dirty="0">
                <a:ea typeface="ＭＳ Ｐゴシック" charset="0"/>
              </a:rPr>
              <a:t>Transport </a:t>
            </a:r>
            <a:r>
              <a:rPr lang="en-US" dirty="0" smtClean="0">
                <a:ea typeface="ＭＳ Ｐゴシック" charset="0"/>
              </a:rPr>
              <a:t>Properties</a:t>
            </a:r>
            <a:endParaRPr lang="en-US" dirty="0">
              <a:ea typeface="ＭＳ Ｐゴシック" charset="0"/>
            </a:endParaRPr>
          </a:p>
        </p:txBody>
      </p:sp>
      <p:pic>
        <p:nvPicPr>
          <p:cNvPr id="54274" name="Picture 93" descr="Fig 3 sci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93738"/>
            <a:ext cx="7346950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75" name="Group 5"/>
          <p:cNvGrpSpPr>
            <a:grpSpLocks/>
          </p:cNvGrpSpPr>
          <p:nvPr/>
        </p:nvGrpSpPr>
        <p:grpSpPr bwMode="auto">
          <a:xfrm>
            <a:off x="5186363" y="4011613"/>
            <a:ext cx="4029075" cy="2857500"/>
            <a:chOff x="5269831" y="3883068"/>
            <a:chExt cx="3648701" cy="2505206"/>
          </a:xfrm>
        </p:grpSpPr>
        <p:grpSp>
          <p:nvGrpSpPr>
            <p:cNvPr id="54278" name="Group 6"/>
            <p:cNvGrpSpPr>
              <a:grpSpLocks noChangeAspect="1"/>
            </p:cNvGrpSpPr>
            <p:nvPr/>
          </p:nvGrpSpPr>
          <p:grpSpPr bwMode="auto">
            <a:xfrm>
              <a:off x="5375589" y="4001294"/>
              <a:ext cx="3444071" cy="2198020"/>
              <a:chOff x="5057775" y="1194885"/>
              <a:chExt cx="4086225" cy="2607845"/>
            </a:xfrm>
          </p:grpSpPr>
          <p:pic>
            <p:nvPicPr>
              <p:cNvPr id="54280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7775" y="1202405"/>
                <a:ext cx="4086225" cy="2600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5058519" y="1277537"/>
                <a:ext cx="204681" cy="2658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873359" y="1194973"/>
                <a:ext cx="202975" cy="2658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5269831" y="3883068"/>
              <a:ext cx="3648701" cy="25052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7412" name="Content Placeholder 2"/>
          <p:cNvSpPr>
            <a:spLocks noGrp="1"/>
          </p:cNvSpPr>
          <p:nvPr>
            <p:ph idx="1"/>
          </p:nvPr>
        </p:nvSpPr>
        <p:spPr>
          <a:xfrm>
            <a:off x="204788" y="4683125"/>
            <a:ext cx="5773737" cy="159385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2000" b="0" dirty="0">
                <a:latin typeface="Arial"/>
                <a:ea typeface="ＭＳ Ｐゴシック" charset="0"/>
                <a:cs typeface="Arial"/>
              </a:rPr>
              <a:t>Thermal conductance </a:t>
            </a:r>
            <a:r>
              <a:rPr lang="en-US" sz="2000" b="0" i="1" dirty="0">
                <a:latin typeface="Arial"/>
                <a:ea typeface="ＭＳ Ｐゴシック" charset="0"/>
                <a:cs typeface="Arial"/>
              </a:rPr>
              <a:t>G=Q/ΔT </a:t>
            </a:r>
            <a:r>
              <a:rPr lang="en-US" sz="2000" b="0" dirty="0">
                <a:latin typeface="Arial"/>
                <a:ea typeface="ＭＳ Ｐゴシック" charset="0"/>
                <a:cs typeface="Arial"/>
              </a:rPr>
              <a:t>measured using time-domain thermo-reflectance</a:t>
            </a:r>
          </a:p>
          <a:p>
            <a:pPr>
              <a:defRPr/>
            </a:pPr>
            <a:r>
              <a:rPr lang="en-US" sz="2000" b="0" dirty="0">
                <a:latin typeface="Arial"/>
                <a:ea typeface="ＭＳ Ｐゴシック" charset="0"/>
                <a:cs typeface="Arial"/>
              </a:rPr>
              <a:t>SAM between quartz and gold film</a:t>
            </a:r>
          </a:p>
          <a:p>
            <a:pPr>
              <a:lnSpc>
                <a:spcPct val="120000"/>
              </a:lnSpc>
              <a:defRPr/>
            </a:pPr>
            <a:r>
              <a:rPr lang="en-US" sz="2000" b="0" dirty="0">
                <a:latin typeface="Arial"/>
                <a:ea typeface="ＭＳ Ｐゴシック" charset="0"/>
                <a:cs typeface="Arial"/>
              </a:rPr>
              <a:t>Strong correlation between </a:t>
            </a:r>
            <a:r>
              <a:rPr lang="en-US" sz="2000" b="0" i="1" dirty="0">
                <a:latin typeface="Arial"/>
                <a:ea typeface="ＭＳ Ｐゴシック" charset="0"/>
                <a:cs typeface="Arial"/>
              </a:rPr>
              <a:t>G</a:t>
            </a:r>
            <a:r>
              <a:rPr lang="en-US" sz="2000" b="0" dirty="0">
                <a:latin typeface="Arial"/>
                <a:ea typeface="ＭＳ Ｐゴシック" charset="0"/>
                <a:cs typeface="Arial"/>
              </a:rPr>
              <a:t> and bond strength</a:t>
            </a:r>
          </a:p>
        </p:txBody>
      </p:sp>
      <p:sp>
        <p:nvSpPr>
          <p:cNvPr id="54277" name="TextBox 94"/>
          <p:cNvSpPr txBox="1">
            <a:spLocks noChangeArrowheads="1"/>
          </p:cNvSpPr>
          <p:nvPr/>
        </p:nvSpPr>
        <p:spPr bwMode="auto">
          <a:xfrm>
            <a:off x="1352550" y="4195763"/>
            <a:ext cx="6007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Arial" charset="0"/>
              </a:rPr>
              <a:t>Losego et al. </a:t>
            </a:r>
            <a:r>
              <a:rPr lang="en-US" sz="1200" i="1">
                <a:latin typeface="Arial" charset="0"/>
              </a:rPr>
              <a:t>Nature Materials</a:t>
            </a:r>
            <a:r>
              <a:rPr lang="en-US" sz="1200">
                <a:latin typeface="Arial" charset="0"/>
              </a:rPr>
              <a:t>. 2012.  </a:t>
            </a:r>
          </a:p>
        </p:txBody>
      </p:sp>
    </p:spTree>
    <p:extLst>
      <p:ext uri="{BB962C8B-B14F-4D97-AF65-F5344CB8AC3E}">
        <p14:creationId xmlns:p14="http://schemas.microsoft.com/office/powerpoint/2010/main" val="166228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715963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Interface Strength </a:t>
            </a:r>
            <a:r>
              <a:rPr lang="en-US" dirty="0" smtClean="0">
                <a:ea typeface="ＭＳ Ｐゴシック" charset="0"/>
              </a:rPr>
              <a:t>vs. Heat </a:t>
            </a:r>
            <a:r>
              <a:rPr lang="en-US" dirty="0">
                <a:ea typeface="ＭＳ Ｐゴシック" charset="0"/>
              </a:rPr>
              <a:t>Transport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xfrm>
            <a:off x="1320800" y="5243513"/>
            <a:ext cx="6985000" cy="1039812"/>
          </a:xfrm>
        </p:spPr>
        <p:txBody>
          <a:bodyPr/>
          <a:lstStyle/>
          <a:p>
            <a:r>
              <a:rPr lang="en-US" sz="2000" b="0">
                <a:latin typeface="Arial" charset="0"/>
                <a:ea typeface="ＭＳ Ｐゴシック" charset="0"/>
                <a:cs typeface="Arial" charset="0"/>
              </a:rPr>
              <a:t>Strong correlation with thermal conductance</a:t>
            </a:r>
          </a:p>
          <a:p>
            <a:r>
              <a:rPr lang="en-US" sz="2000" b="0">
                <a:latin typeface="Arial" charset="0"/>
                <a:ea typeface="ＭＳ Ｐゴシック" charset="0"/>
                <a:cs typeface="Arial" charset="0"/>
              </a:rPr>
              <a:t>Effectively tune both properties with single monolayer</a:t>
            </a:r>
          </a:p>
        </p:txBody>
      </p:sp>
      <p:sp>
        <p:nvSpPr>
          <p:cNvPr id="63491" name="TextBox 94"/>
          <p:cNvSpPr txBox="1">
            <a:spLocks noChangeArrowheads="1"/>
          </p:cNvSpPr>
          <p:nvPr/>
        </p:nvSpPr>
        <p:spPr bwMode="auto">
          <a:xfrm>
            <a:off x="457200" y="6007100"/>
            <a:ext cx="822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Arial" charset="0"/>
              </a:rPr>
              <a:t>** Error estimated at ±5% TDTR Measurements appear in Losego </a:t>
            </a:r>
            <a:r>
              <a:rPr lang="en-US" sz="1200" i="1">
                <a:latin typeface="Arial" charset="0"/>
              </a:rPr>
              <a:t>et al.</a:t>
            </a:r>
            <a:r>
              <a:rPr lang="en-US" sz="1200">
                <a:latin typeface="Arial" charset="0"/>
              </a:rPr>
              <a:t> </a:t>
            </a:r>
            <a:r>
              <a:rPr lang="en-US" altLang="ja-JP" sz="1200" i="1">
                <a:latin typeface="Arial" charset="0"/>
              </a:rPr>
              <a:t>Nature Materials</a:t>
            </a:r>
            <a:r>
              <a:rPr lang="en-US" altLang="ja-JP" sz="1200">
                <a:latin typeface="Arial" charset="0"/>
              </a:rPr>
              <a:t>, </a:t>
            </a:r>
            <a:r>
              <a:rPr lang="en-US" altLang="ja-JP" sz="1200" b="1">
                <a:latin typeface="Arial" charset="0"/>
              </a:rPr>
              <a:t>11</a:t>
            </a:r>
            <a:r>
              <a:rPr lang="en-US" altLang="ja-JP" sz="1200">
                <a:latin typeface="Arial" charset="0"/>
              </a:rPr>
              <a:t>, 502-506, (2012) </a:t>
            </a:r>
            <a:endParaRPr lang="en-US" sz="1200">
              <a:latin typeface="Arial" charset="0"/>
            </a:endParaRPr>
          </a:p>
        </p:txBody>
      </p:sp>
      <p:pic>
        <p:nvPicPr>
          <p:cNvPr id="63492" name="Picture 1" descr="IS and heat transport-01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665163"/>
            <a:ext cx="5724525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TextBox 94"/>
          <p:cNvSpPr txBox="1">
            <a:spLocks noChangeArrowheads="1"/>
          </p:cNvSpPr>
          <p:nvPr/>
        </p:nvSpPr>
        <p:spPr bwMode="auto">
          <a:xfrm>
            <a:off x="4743450" y="1212850"/>
            <a:ext cx="4572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Arial" charset="0"/>
              </a:rPr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162662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6" name="TextBox 17"/>
          <p:cNvSpPr txBox="1">
            <a:spLocks noChangeArrowheads="1"/>
          </p:cNvSpPr>
          <p:nvPr/>
        </p:nvSpPr>
        <p:spPr bwMode="auto">
          <a:xfrm>
            <a:off x="2831306" y="3133030"/>
            <a:ext cx="113823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 smtClean="0"/>
              <a:t>All </a:t>
            </a:r>
            <a:r>
              <a:rPr lang="en-US" sz="1400" dirty="0"/>
              <a:t>image scale bars have range of 1.5 nm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44750" y="968106"/>
            <a:ext cx="2522538" cy="1920631"/>
            <a:chOff x="1101725" y="2246313"/>
            <a:chExt cx="2522538" cy="1920631"/>
          </a:xfrm>
        </p:grpSpPr>
        <p:pic>
          <p:nvPicPr>
            <p:cNvPr id="37890" name="Picture 26" descr="FS_MUTMS-image2.t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725" y="2246313"/>
              <a:ext cx="2522538" cy="1920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1617095" y="3089396"/>
              <a:ext cx="774700" cy="219075"/>
            </a:xfrm>
            <a:prstGeom prst="line">
              <a:avLst/>
            </a:prstGeom>
            <a:ln>
              <a:solidFill>
                <a:srgbClr val="59D2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897" name="TextBox 21"/>
            <p:cNvSpPr txBox="1">
              <a:spLocks noChangeArrowheads="1"/>
            </p:cNvSpPr>
            <p:nvPr/>
          </p:nvSpPr>
          <p:spPr bwMode="auto">
            <a:xfrm>
              <a:off x="1589087" y="2373312"/>
              <a:ext cx="1138237" cy="30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dirty="0"/>
                <a:t>FS/MUTMS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4255" y="3090020"/>
            <a:ext cx="2522538" cy="1912423"/>
            <a:chOff x="1082675" y="4462463"/>
            <a:chExt cx="2522538" cy="1912423"/>
          </a:xfrm>
        </p:grpSpPr>
        <p:pic>
          <p:nvPicPr>
            <p:cNvPr id="37891" name="Picture 27" descr="UndersideAu-image2.t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675" y="4462463"/>
              <a:ext cx="2522538" cy="1912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1569244" y="5490508"/>
              <a:ext cx="774700" cy="153988"/>
            </a:xfrm>
            <a:prstGeom prst="line">
              <a:avLst/>
            </a:prstGeom>
            <a:ln>
              <a:solidFill>
                <a:srgbClr val="59D2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898" name="TextBox 22"/>
            <p:cNvSpPr txBox="1">
              <a:spLocks noChangeArrowheads="1"/>
            </p:cNvSpPr>
            <p:nvPr/>
          </p:nvSpPr>
          <p:spPr bwMode="auto">
            <a:xfrm>
              <a:off x="1551895" y="4545806"/>
              <a:ext cx="1235075" cy="52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dirty="0"/>
                <a:t>Underside of Au</a:t>
              </a:r>
            </a:p>
          </p:txBody>
        </p:sp>
      </p:grpSp>
      <p:sp>
        <p:nvSpPr>
          <p:cNvPr id="37899" name="TextBox 23"/>
          <p:cNvSpPr txBox="1">
            <a:spLocks noChangeArrowheads="1"/>
          </p:cNvSpPr>
          <p:nvPr/>
        </p:nvSpPr>
        <p:spPr bwMode="auto">
          <a:xfrm>
            <a:off x="306386" y="5208778"/>
            <a:ext cx="37639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Scan in graph above indicated on green highlighted portion of image</a:t>
            </a:r>
          </a:p>
        </p:txBody>
      </p:sp>
      <p:sp>
        <p:nvSpPr>
          <p:cNvPr id="37900" name="Title 1"/>
          <p:cNvSpPr>
            <a:spLocks noGrp="1"/>
          </p:cNvSpPr>
          <p:nvPr>
            <p:ph type="title"/>
          </p:nvPr>
        </p:nvSpPr>
        <p:spPr>
          <a:xfrm>
            <a:off x="0" y="100237"/>
            <a:ext cx="9144000" cy="715962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Back to Interface Strength: AFM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Surface Scans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244" y="1001234"/>
            <a:ext cx="2522538" cy="1921999"/>
            <a:chOff x="1183481" y="58128"/>
            <a:chExt cx="2522538" cy="1921999"/>
          </a:xfrm>
        </p:grpSpPr>
        <p:pic>
          <p:nvPicPr>
            <p:cNvPr id="37889" name="Picture 24" descr="BareFS-image2.t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481" y="58128"/>
              <a:ext cx="2522538" cy="1921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1727314" y="712842"/>
              <a:ext cx="774700" cy="274637"/>
            </a:xfrm>
            <a:prstGeom prst="line">
              <a:avLst/>
            </a:prstGeom>
            <a:ln>
              <a:solidFill>
                <a:srgbClr val="59D22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1903412" y="194736"/>
              <a:ext cx="113823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dirty="0"/>
                <a:t>Bare </a:t>
              </a:r>
              <a:r>
                <a:rPr lang="en-US" sz="1400" dirty="0" smtClean="0"/>
                <a:t>FS</a:t>
              </a:r>
              <a:endParaRPr lang="en-US" sz="14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8471" y="5919047"/>
            <a:ext cx="76195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9"/>
                </a:solidFill>
              </a:rPr>
              <a:t>Surface roughness of SAM comparable to SAM thickness</a:t>
            </a:r>
            <a:endParaRPr lang="en-US" sz="2000" dirty="0">
              <a:solidFill>
                <a:srgbClr val="000099"/>
              </a:solidFill>
            </a:endParaRPr>
          </a:p>
        </p:txBody>
      </p:sp>
      <p:pic>
        <p:nvPicPr>
          <p:cNvPr id="37892" name="Picture 1" descr="AFM plots-2.tif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2"/>
          <a:stretch>
            <a:fillRect/>
          </a:stretch>
        </p:blipFill>
        <p:spPr bwMode="auto">
          <a:xfrm>
            <a:off x="4318056" y="1916298"/>
            <a:ext cx="4534877" cy="391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40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457200" y="17463"/>
            <a:ext cx="8229600" cy="715962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Surface </a:t>
            </a:r>
            <a:r>
              <a:rPr lang="en-US" dirty="0" smtClean="0">
                <a:ea typeface="ＭＳ Ｐゴシック" charset="0"/>
              </a:rPr>
              <a:t>Roughness: Si vs. Fused Silica</a:t>
            </a:r>
            <a:endParaRPr lang="en-US" dirty="0">
              <a:ea typeface="ＭＳ Ｐゴシック" charset="0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3759200" y="4699000"/>
            <a:ext cx="4927600" cy="15367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  <a:defRPr/>
            </a:pPr>
            <a:r>
              <a:rPr lang="en-US" sz="2000" b="0" dirty="0" smtClean="0">
                <a:latin typeface="Arial"/>
                <a:cs typeface="Arial"/>
              </a:rPr>
              <a:t>Silicon provides lower roughness </a:t>
            </a:r>
            <a:r>
              <a:rPr lang="en-US" sz="2000" b="0" dirty="0">
                <a:latin typeface="Arial"/>
                <a:cs typeface="Arial"/>
              </a:rPr>
              <a:t>(</a:t>
            </a:r>
            <a:r>
              <a:rPr lang="en-US" sz="2000" b="0" dirty="0" smtClean="0">
                <a:latin typeface="Arial"/>
                <a:cs typeface="Arial"/>
              </a:rPr>
              <a:t>1.2 </a:t>
            </a:r>
            <a:r>
              <a:rPr lang="en-US" sz="2000" b="0" dirty="0" err="1" smtClean="0">
                <a:latin typeface="Arial"/>
                <a:cs typeface="Arial"/>
              </a:rPr>
              <a:t>Å</a:t>
            </a:r>
            <a:r>
              <a:rPr lang="en-US" sz="2000" b="0" dirty="0">
                <a:latin typeface="Arial"/>
                <a:cs typeface="Arial"/>
              </a:rPr>
              <a:t>) </a:t>
            </a:r>
            <a:r>
              <a:rPr lang="en-US" sz="2000" b="0" dirty="0" smtClean="0">
                <a:latin typeface="Arial"/>
                <a:cs typeface="Arial"/>
              </a:rPr>
              <a:t>substrate surface than FS (7.4 </a:t>
            </a:r>
            <a:r>
              <a:rPr lang="en-US" sz="2000" b="0" dirty="0" err="1" smtClean="0">
                <a:latin typeface="Arial"/>
                <a:cs typeface="Arial"/>
              </a:rPr>
              <a:t>Å</a:t>
            </a:r>
            <a:r>
              <a:rPr lang="en-US" sz="2000" b="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30000"/>
              </a:lnSpc>
              <a:defRPr/>
            </a:pPr>
            <a:r>
              <a:rPr lang="en-US" sz="2000" b="0" dirty="0" smtClean="0">
                <a:latin typeface="Arial"/>
                <a:cs typeface="Arial"/>
              </a:rPr>
              <a:t>Spallation strength of MUTMS </a:t>
            </a:r>
          </a:p>
          <a:p>
            <a:pPr lvl="1">
              <a:lnSpc>
                <a:spcPct val="130000"/>
              </a:lnSpc>
              <a:defRPr/>
            </a:pPr>
            <a:r>
              <a:rPr lang="en-US" sz="2000" b="0" dirty="0" smtClean="0">
                <a:latin typeface="Arial"/>
                <a:cs typeface="Arial"/>
              </a:rPr>
              <a:t>on Si: ~ 200 </a:t>
            </a:r>
            <a:r>
              <a:rPr lang="en-US" sz="2000" b="0" dirty="0" err="1" smtClean="0">
                <a:latin typeface="Arial"/>
                <a:cs typeface="Arial"/>
              </a:rPr>
              <a:t>MPa</a:t>
            </a:r>
            <a:endParaRPr lang="en-US" sz="2000" b="0" dirty="0" smtClean="0">
              <a:latin typeface="Arial"/>
              <a:cs typeface="Arial"/>
            </a:endParaRPr>
          </a:p>
          <a:p>
            <a:pPr lvl="1">
              <a:lnSpc>
                <a:spcPct val="130000"/>
              </a:lnSpc>
              <a:defRPr/>
            </a:pPr>
            <a:r>
              <a:rPr lang="en-US" sz="2000" b="0" dirty="0">
                <a:latin typeface="Arial"/>
                <a:cs typeface="Arial"/>
              </a:rPr>
              <a:t>o</a:t>
            </a:r>
            <a:r>
              <a:rPr lang="en-US" sz="2000" b="0" dirty="0" smtClean="0">
                <a:latin typeface="Arial"/>
                <a:cs typeface="Arial"/>
              </a:rPr>
              <a:t>n FS: ~ 85 </a:t>
            </a:r>
            <a:r>
              <a:rPr lang="en-US" sz="2000" b="0" dirty="0" err="1" smtClean="0">
                <a:latin typeface="Arial"/>
                <a:cs typeface="Arial"/>
              </a:rPr>
              <a:t>MPa</a:t>
            </a:r>
            <a:endParaRPr lang="en-US" sz="2000" b="0" dirty="0" smtClean="0">
              <a:latin typeface="Arial"/>
              <a:cs typeface="Arial"/>
            </a:endParaRPr>
          </a:p>
        </p:txBody>
      </p:sp>
      <p:pic>
        <p:nvPicPr>
          <p:cNvPr id="65539" name="Picture 7" descr="AFMscans2-01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900113"/>
            <a:ext cx="4657725" cy="383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21"/>
          <p:cNvGrpSpPr>
            <a:grpSpLocks/>
          </p:cNvGrpSpPr>
          <p:nvPr/>
        </p:nvGrpSpPr>
        <p:grpSpPr bwMode="auto">
          <a:xfrm>
            <a:off x="538163" y="3582988"/>
            <a:ext cx="2971800" cy="2652712"/>
            <a:chOff x="352164" y="807363"/>
            <a:chExt cx="2971800" cy="2651760"/>
          </a:xfrm>
        </p:grpSpPr>
        <p:grpSp>
          <p:nvGrpSpPr>
            <p:cNvPr id="65551" name="Group 14"/>
            <p:cNvGrpSpPr>
              <a:grpSpLocks/>
            </p:cNvGrpSpPr>
            <p:nvPr/>
          </p:nvGrpSpPr>
          <p:grpSpPr bwMode="auto">
            <a:xfrm>
              <a:off x="352164" y="807363"/>
              <a:ext cx="2971800" cy="2651760"/>
              <a:chOff x="4687917" y="962062"/>
              <a:chExt cx="2971800" cy="2651760"/>
            </a:xfrm>
          </p:grpSpPr>
          <p:pic>
            <p:nvPicPr>
              <p:cNvPr id="65553" name="Picture 3" descr="AFMscans-02.t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7917" y="962062"/>
                <a:ext cx="2971800" cy="2651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5075267" y="2153846"/>
                <a:ext cx="2133600" cy="437993"/>
              </a:xfrm>
              <a:prstGeom prst="line">
                <a:avLst/>
              </a:prstGeom>
              <a:ln w="38100" cmpd="sng">
                <a:solidFill>
                  <a:srgbClr val="00FF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555" name="Group 10"/>
              <p:cNvGrpSpPr>
                <a:grpSpLocks/>
              </p:cNvGrpSpPr>
              <p:nvPr/>
            </p:nvGrpSpPr>
            <p:grpSpPr bwMode="auto">
              <a:xfrm rot="1627490">
                <a:off x="5256211" y="2032744"/>
                <a:ext cx="915987" cy="357188"/>
                <a:chOff x="2263775" y="2090737"/>
                <a:chExt cx="915987" cy="357188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>
                  <a:off x="2263416" y="2348809"/>
                  <a:ext cx="22225" cy="96802"/>
                </a:xfrm>
                <a:prstGeom prst="line">
                  <a:avLst/>
                </a:prstGeom>
                <a:ln w="28575" cmpd="sng">
                  <a:solidFill>
                    <a:srgbClr val="FFFF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3157259" y="2090879"/>
                  <a:ext cx="22225" cy="98390"/>
                </a:xfrm>
                <a:prstGeom prst="line">
                  <a:avLst/>
                </a:prstGeom>
                <a:ln w="28575" cmpd="sng">
                  <a:solidFill>
                    <a:srgbClr val="FFFF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2285251" y="2139508"/>
                  <a:ext cx="882650" cy="253909"/>
                </a:xfrm>
                <a:prstGeom prst="line">
                  <a:avLst/>
                </a:prstGeom>
                <a:ln w="28575" cmpd="sng"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552" name="TextBox 17"/>
            <p:cNvSpPr txBox="1">
              <a:spLocks noChangeArrowheads="1"/>
            </p:cNvSpPr>
            <p:nvPr/>
          </p:nvSpPr>
          <p:spPr bwMode="auto">
            <a:xfrm>
              <a:off x="752214" y="2739633"/>
              <a:ext cx="1300281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bg1"/>
                  </a:solidFill>
                  <a:latin typeface="Arial" charset="0"/>
                  <a:cs typeface="Arial" charset="0"/>
                </a:rPr>
                <a:t>Si/MUTMS</a:t>
              </a:r>
            </a:p>
          </p:txBody>
        </p:sp>
      </p:grpSp>
      <p:grpSp>
        <p:nvGrpSpPr>
          <p:cNvPr id="65541" name="Group 22"/>
          <p:cNvGrpSpPr>
            <a:grpSpLocks/>
          </p:cNvGrpSpPr>
          <p:nvPr/>
        </p:nvGrpSpPr>
        <p:grpSpPr bwMode="auto">
          <a:xfrm>
            <a:off x="544513" y="920750"/>
            <a:ext cx="2971800" cy="2652713"/>
            <a:chOff x="385531" y="3459123"/>
            <a:chExt cx="2971800" cy="2651760"/>
          </a:xfrm>
        </p:grpSpPr>
        <p:grpSp>
          <p:nvGrpSpPr>
            <p:cNvPr id="65543" name="Group 15"/>
            <p:cNvGrpSpPr>
              <a:grpSpLocks/>
            </p:cNvGrpSpPr>
            <p:nvPr/>
          </p:nvGrpSpPr>
          <p:grpSpPr bwMode="auto">
            <a:xfrm>
              <a:off x="385531" y="3459123"/>
              <a:ext cx="2971800" cy="2651760"/>
              <a:chOff x="1716117" y="962062"/>
              <a:chExt cx="2971800" cy="2651760"/>
            </a:xfrm>
          </p:grpSpPr>
          <p:pic>
            <p:nvPicPr>
              <p:cNvPr id="65545" name="Picture 2" descr="AFMscans-01.t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6117" y="962062"/>
                <a:ext cx="2971800" cy="2651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" name="Straight Connector 4"/>
              <p:cNvCxnSpPr/>
              <p:nvPr/>
            </p:nvCxnSpPr>
            <p:spPr>
              <a:xfrm flipV="1">
                <a:off x="2082829" y="1911046"/>
                <a:ext cx="2133600" cy="596686"/>
              </a:xfrm>
              <a:prstGeom prst="line">
                <a:avLst/>
              </a:prstGeom>
              <a:ln w="38100" cmpd="sng">
                <a:solidFill>
                  <a:srgbClr val="00FF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547" name="Group 5"/>
              <p:cNvGrpSpPr>
                <a:grpSpLocks/>
              </p:cNvGrpSpPr>
              <p:nvPr/>
            </p:nvGrpSpPr>
            <p:grpSpPr bwMode="auto">
              <a:xfrm>
                <a:off x="2263775" y="2103437"/>
                <a:ext cx="915987" cy="357188"/>
                <a:chOff x="2263775" y="2090737"/>
                <a:chExt cx="915987" cy="357188"/>
              </a:xfrm>
            </p:grpSpPr>
            <p:cxnSp>
              <p:nvCxnSpPr>
                <p:cNvPr id="7" name="Straight Connector 6"/>
                <p:cNvCxnSpPr/>
                <p:nvPr/>
              </p:nvCxnSpPr>
              <p:spPr>
                <a:xfrm>
                  <a:off x="2263804" y="2349034"/>
                  <a:ext cx="22225" cy="98390"/>
                </a:xfrm>
                <a:prstGeom prst="line">
                  <a:avLst/>
                </a:prstGeom>
                <a:ln w="28575" cmpd="sng">
                  <a:solidFill>
                    <a:srgbClr val="FFFF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3157567" y="2090365"/>
                  <a:ext cx="22225" cy="98390"/>
                </a:xfrm>
                <a:prstGeom prst="line">
                  <a:avLst/>
                </a:prstGeom>
                <a:ln w="28575" cmpd="sng">
                  <a:solidFill>
                    <a:srgbClr val="FFFFFF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V="1">
                  <a:off x="2286029" y="2139560"/>
                  <a:ext cx="882650" cy="253909"/>
                </a:xfrm>
                <a:prstGeom prst="line">
                  <a:avLst/>
                </a:prstGeom>
                <a:ln w="28575" cmpd="sng">
                  <a:solidFill>
                    <a:schemeClr val="bg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544" name="TextBox 18"/>
            <p:cNvSpPr txBox="1">
              <a:spLocks noChangeArrowheads="1"/>
            </p:cNvSpPr>
            <p:nvPr/>
          </p:nvSpPr>
          <p:spPr bwMode="auto">
            <a:xfrm>
              <a:off x="739484" y="5409581"/>
              <a:ext cx="1389999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bg1"/>
                  </a:solidFill>
                  <a:latin typeface="Arial" charset="0"/>
                  <a:cs typeface="Arial" charset="0"/>
                </a:rPr>
                <a:t>FS/MUTMS</a:t>
              </a:r>
            </a:p>
          </p:txBody>
        </p:sp>
      </p:grpSp>
      <p:sp>
        <p:nvSpPr>
          <p:cNvPr id="65542" name="TextBox 20"/>
          <p:cNvSpPr txBox="1">
            <a:spLocks noChangeArrowheads="1"/>
          </p:cNvSpPr>
          <p:nvPr/>
        </p:nvSpPr>
        <p:spPr bwMode="auto">
          <a:xfrm>
            <a:off x="1358900" y="639763"/>
            <a:ext cx="13890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cs typeface="Arial" charset="0"/>
              </a:rPr>
              <a:t>AFM Scans</a:t>
            </a:r>
          </a:p>
        </p:txBody>
      </p:sp>
    </p:spTree>
    <p:extLst>
      <p:ext uri="{BB962C8B-B14F-4D97-AF65-F5344CB8AC3E}">
        <p14:creationId xmlns:p14="http://schemas.microsoft.com/office/powerpoint/2010/main" val="286639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/>
          <a:srcRect l="11654" t="11175" b="9582"/>
          <a:stretch/>
        </p:blipFill>
        <p:spPr>
          <a:xfrm>
            <a:off x="962526" y="2633173"/>
            <a:ext cx="7539789" cy="17566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8042" y="2167615"/>
            <a:ext cx="7122695" cy="51735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305041" y="2657237"/>
            <a:ext cx="33870" cy="164832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80477" y="329491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596063" y="2657237"/>
            <a:ext cx="200927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05305" y="2853386"/>
            <a:ext cx="102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SAM</a:t>
            </a:r>
          </a:p>
          <a:p>
            <a:pPr algn="ctr"/>
            <a:r>
              <a:rPr lang="en-US" sz="2000" dirty="0" smtClean="0"/>
              <a:t>surface</a:t>
            </a:r>
            <a:endParaRPr lang="en-US" sz="20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79610" y="3073111"/>
            <a:ext cx="7285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40449" y="2365047"/>
            <a:ext cx="3666067" cy="1447221"/>
            <a:chOff x="340449" y="2908211"/>
            <a:chExt cx="3666067" cy="1447221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4006516" y="3228137"/>
              <a:ext cx="0" cy="11272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463" y="3648720"/>
              <a:ext cx="504825" cy="25527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49" y="2908211"/>
              <a:ext cx="567690" cy="188595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9" y="1597233"/>
            <a:ext cx="567690" cy="19240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4000253" y="2053954"/>
            <a:ext cx="0" cy="1762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99" y="2869633"/>
            <a:ext cx="952500" cy="25527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54149" y="4590521"/>
            <a:ext cx="7450381" cy="1552720"/>
            <a:chOff x="3855204" y="4726145"/>
            <a:chExt cx="7450381" cy="1552720"/>
          </a:xfrm>
        </p:grpSpPr>
        <p:sp>
          <p:nvSpPr>
            <p:cNvPr id="36" name="TextBox 35"/>
            <p:cNvSpPr txBox="1"/>
            <p:nvPr/>
          </p:nvSpPr>
          <p:spPr>
            <a:xfrm>
              <a:off x="3855204" y="4793201"/>
              <a:ext cx="24716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Effective cohesive traction</a:t>
              </a:r>
              <a:endParaRPr lang="en-US" sz="1400" dirty="0"/>
            </a:p>
          </p:txBody>
        </p:sp>
        <p:pic>
          <p:nvPicPr>
            <p:cNvPr id="5" name="Picture 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095" y="4726145"/>
              <a:ext cx="3202305" cy="5143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8266" y="5400983"/>
              <a:ext cx="2739390" cy="25527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227" y="5634362"/>
              <a:ext cx="2239903" cy="531865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6205097" y="5430359"/>
              <a:ext cx="730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where</a:t>
              </a:r>
              <a:endParaRPr lang="en-US" sz="1400" dirty="0"/>
            </a:p>
          </p:txBody>
        </p:sp>
        <p:sp>
          <p:nvSpPr>
            <p:cNvPr id="49" name="Left Brace 48"/>
            <p:cNvSpPr/>
            <p:nvPr/>
          </p:nvSpPr>
          <p:spPr>
            <a:xfrm>
              <a:off x="7038903" y="5328897"/>
              <a:ext cx="303750" cy="83733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10274353" y="4793201"/>
              <a:ext cx="0" cy="14856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389" y="5502236"/>
              <a:ext cx="817196" cy="178651"/>
            </a:xfrm>
            <a:prstGeom prst="rect">
              <a:avLst/>
            </a:prstGeom>
          </p:spPr>
        </p:pic>
      </p:grpSp>
      <p:pic>
        <p:nvPicPr>
          <p:cNvPr id="75" name="Picture 7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79454" y="4053780"/>
            <a:ext cx="3407959" cy="20789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1" y="2869633"/>
            <a:ext cx="127635" cy="114300"/>
          </a:xfrm>
          <a:prstGeom prst="rect">
            <a:avLst/>
          </a:prstGeom>
        </p:spPr>
      </p:pic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0" y="375786"/>
            <a:ext cx="9144000" cy="715962"/>
          </a:xfrm>
        </p:spPr>
        <p:txBody>
          <a:bodyPr/>
          <a:lstStyle/>
          <a:p>
            <a:r>
              <a:rPr lang="en-US" dirty="0" smtClean="0"/>
              <a:t>Rigid/Static Separation: 1D </a:t>
            </a:r>
            <a:r>
              <a:rPr lang="en-US" dirty="0" err="1" smtClean="0"/>
              <a:t>Mesoscale</a:t>
            </a:r>
            <a:r>
              <a:rPr lang="en-US" dirty="0" smtClean="0"/>
              <a:t> Model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335314" y="3511478"/>
            <a:ext cx="2853334" cy="0"/>
          </a:xfrm>
          <a:prstGeom prst="line">
            <a:avLst/>
          </a:prstGeom>
          <a:ln w="9525"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17646" y="3455298"/>
            <a:ext cx="1237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 (&gt;&gt;A)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9783" y="4989988"/>
            <a:ext cx="2796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99"/>
                </a:solidFill>
              </a:rPr>
              <a:t>Same length scale: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99"/>
                </a:solidFill>
              </a:rPr>
              <a:t>SAM </a:t>
            </a:r>
            <a:r>
              <a:rPr lang="en-US" sz="1800" smtClean="0">
                <a:solidFill>
                  <a:srgbClr val="000099"/>
                </a:solidFill>
              </a:rPr>
              <a:t>thickness </a:t>
            </a:r>
            <a:endParaRPr lang="en-US" sz="1800" dirty="0" smtClean="0">
              <a:solidFill>
                <a:srgbClr val="0000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99"/>
                </a:solidFill>
              </a:rPr>
              <a:t>surface roughness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99"/>
                </a:solidFill>
              </a:rPr>
              <a:t>MD </a:t>
            </a:r>
            <a:r>
              <a:rPr lang="en-US" sz="1800" dirty="0">
                <a:solidFill>
                  <a:srgbClr val="000099"/>
                </a:solidFill>
              </a:rPr>
              <a:t>cutoff </a:t>
            </a:r>
            <a:r>
              <a:rPr lang="en-US" sz="1800" dirty="0" smtClean="0">
                <a:solidFill>
                  <a:srgbClr val="000099"/>
                </a:solidFill>
              </a:rPr>
              <a:t>radius</a:t>
            </a:r>
            <a:endParaRPr lang="en-US" sz="18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8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905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14"/>
            <a:ext cx="8229600" cy="715962"/>
          </a:xfrm>
        </p:spPr>
        <p:txBody>
          <a:bodyPr/>
          <a:lstStyle/>
          <a:p>
            <a:r>
              <a:rPr lang="en-US" dirty="0" smtClean="0"/>
              <a:t>Rigid/Static Separation: 1D Results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424" y="1181803"/>
            <a:ext cx="697230" cy="567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85" y="1148651"/>
            <a:ext cx="714375" cy="567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1102" y="1214955"/>
            <a:ext cx="896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where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-2451" t="-1" r="-1" b="-1490"/>
          <a:stretch/>
        </p:blipFill>
        <p:spPr>
          <a:xfrm>
            <a:off x="1930400" y="1716341"/>
            <a:ext cx="5549310" cy="3970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20" y="1115335"/>
            <a:ext cx="4059555" cy="62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2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Self-Assembled Monolayers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7914" y="1066461"/>
            <a:ext cx="5486927" cy="514202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Ordered molecular assemblies formed spontaneously on surfaces by adsorption</a:t>
            </a:r>
          </a:p>
          <a:p>
            <a:r>
              <a:rPr lang="en-US" dirty="0" smtClean="0"/>
              <a:t>Each unit comprises of the ‘head group’, ‘tail’ and ‘functional group’</a:t>
            </a:r>
          </a:p>
          <a:p>
            <a:r>
              <a:rPr lang="en-US" dirty="0" smtClean="0"/>
              <a:t>Applications</a:t>
            </a:r>
          </a:p>
          <a:p>
            <a:pPr>
              <a:lnSpc>
                <a:spcPct val="20000"/>
              </a:lnSpc>
            </a:pPr>
            <a:endParaRPr lang="en-US" dirty="0" smtClean="0"/>
          </a:p>
          <a:p>
            <a:pPr lvl="1"/>
            <a:r>
              <a:rPr lang="en-US" dirty="0" smtClean="0"/>
              <a:t>Wetting and adhesion</a:t>
            </a:r>
          </a:p>
          <a:p>
            <a:pPr lvl="1"/>
            <a:r>
              <a:rPr lang="en-US" dirty="0" smtClean="0"/>
              <a:t>Chemical resistance</a:t>
            </a:r>
          </a:p>
          <a:p>
            <a:pPr lvl="1"/>
            <a:r>
              <a:rPr lang="en-US" dirty="0" smtClean="0"/>
              <a:t>Nano-fabrication</a:t>
            </a:r>
          </a:p>
          <a:p>
            <a:pPr lvl="1"/>
            <a:r>
              <a:rPr lang="en-US" dirty="0" smtClean="0"/>
              <a:t>For studying membrane properties of cells</a:t>
            </a:r>
          </a:p>
          <a:p>
            <a:pPr lvl="1"/>
            <a:r>
              <a:rPr lang="en-US" dirty="0"/>
              <a:t>Commercial application example: </a:t>
            </a:r>
            <a:r>
              <a:rPr lang="en-US" dirty="0" smtClean="0"/>
              <a:t>Rain-X</a:t>
            </a:r>
          </a:p>
          <a:p>
            <a:pPr lvl="1"/>
            <a:r>
              <a:rPr lang="en-US" dirty="0" smtClean="0"/>
              <a:t>Surface modifiers in MEMS and NEMS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Bio-compatibility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Thermal management of </a:t>
            </a:r>
            <a:r>
              <a:rPr lang="en-US" dirty="0" smtClean="0">
                <a:solidFill>
                  <a:srgbClr val="FF0000"/>
                </a:solidFill>
              </a:rPr>
              <a:t>nano-electronics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Nanoscale tailoring of interfaces</a:t>
            </a:r>
          </a:p>
        </p:txBody>
      </p:sp>
      <p:pic>
        <p:nvPicPr>
          <p:cNvPr id="7" name="Picture 4" descr="http://www.nanotech-now.com/images/Art_Gallery/WG-yellow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842" y="3228124"/>
            <a:ext cx="3249696" cy="22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558592" y="5436739"/>
            <a:ext cx="341696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S</a:t>
            </a:r>
            <a:r>
              <a:rPr 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canning </a:t>
            </a:r>
            <a:r>
              <a:rPr 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tunneling microscope image (15 nm x 15 nm) of a </a:t>
            </a:r>
            <a:r>
              <a:rPr 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SAM of </a:t>
            </a:r>
            <a:r>
              <a:rPr 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n-</a:t>
            </a:r>
            <a:r>
              <a:rPr lang="en-US" sz="1100" dirty="0" err="1">
                <a:solidFill>
                  <a:srgbClr val="333333"/>
                </a:solidFill>
                <a:latin typeface="verdana" panose="020B0604030504040204" pitchFamily="34" charset="0"/>
              </a:rPr>
              <a:t>decanethiolate</a:t>
            </a:r>
            <a:r>
              <a:rPr 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 on Au{111</a:t>
            </a:r>
            <a:r>
              <a:rPr 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}</a:t>
            </a:r>
            <a:r>
              <a:rPr lang="en-US" sz="1100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US" sz="1100" dirty="0" smtClean="0">
                <a:solidFill>
                  <a:srgbClr val="333333"/>
                </a:solidFill>
                <a:latin typeface="verdana" panose="020B0604030504040204" pitchFamily="34" charset="0"/>
              </a:rPr>
              <a:t>  (Paul Weiss’ group, PSU)</a:t>
            </a:r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66" y="1156722"/>
            <a:ext cx="2599818" cy="16066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826" y="1115756"/>
            <a:ext cx="986526" cy="16833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222257" y="3679527"/>
            <a:ext cx="130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SURFACE</a:t>
            </a:r>
          </a:p>
          <a:p>
            <a:pPr algn="ctr"/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MODIFIERS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226586" y="5408540"/>
            <a:ext cx="1312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INTERFACE</a:t>
            </a:r>
          </a:p>
          <a:p>
            <a:pPr algn="ctr"/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TAILORING</a:t>
            </a:r>
            <a:endParaRPr lang="en-US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73523" y="838757"/>
            <a:ext cx="1275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Terminal groups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438719" y="2647345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Substrate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304949" y="121680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</a:rPr>
              <a:t>Thin film</a:t>
            </a:r>
            <a:endParaRPr lang="en-US" sz="1200" dirty="0">
              <a:solidFill>
                <a:srgbClr val="FFFF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959682" y="1123853"/>
            <a:ext cx="600078" cy="202192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448624" y="1123853"/>
            <a:ext cx="111136" cy="1339054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5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416" y="1853142"/>
            <a:ext cx="4858746" cy="2852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Rigid/Static Separation: 2D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59" y="2099292"/>
            <a:ext cx="3417570" cy="4648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234904" y="1468364"/>
            <a:ext cx="4800258" cy="3419861"/>
            <a:chOff x="4254500" y="1723639"/>
            <a:chExt cx="4800258" cy="341986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-1755" r="-1" b="-3342"/>
            <a:stretch/>
          </p:blipFill>
          <p:spPr>
            <a:xfrm>
              <a:off x="4254500" y="1723639"/>
              <a:ext cx="4800258" cy="341986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1" name="Oval 10"/>
            <p:cNvSpPr/>
            <p:nvPr/>
          </p:nvSpPr>
          <p:spPr>
            <a:xfrm>
              <a:off x="6904383" y="3922643"/>
              <a:ext cx="609600" cy="2782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79" y="3878601"/>
            <a:ext cx="3806190" cy="5676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0103" y="3193450"/>
            <a:ext cx="364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the current system,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89454" y="5686999"/>
            <a:ext cx="603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0099"/>
                </a:solidFill>
              </a:rPr>
              <a:t>Incorporation of surface roughness significantly reduces average cohesive traction</a:t>
            </a:r>
            <a:endParaRPr lang="en-US" sz="18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5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Straight Connector 210"/>
          <p:cNvCxnSpPr/>
          <p:nvPr/>
        </p:nvCxnSpPr>
        <p:spPr>
          <a:xfrm>
            <a:off x="3210839" y="3740736"/>
            <a:ext cx="0" cy="2969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124994" y="3740736"/>
            <a:ext cx="0" cy="2969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/>
          <p:nvPr/>
        </p:nvCxnSpPr>
        <p:spPr>
          <a:xfrm>
            <a:off x="3210839" y="3889198"/>
            <a:ext cx="2914155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Picture 2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479" y="4014406"/>
            <a:ext cx="907305" cy="186555"/>
          </a:xfrm>
          <a:prstGeom prst="rect">
            <a:avLst/>
          </a:prstGeom>
        </p:spPr>
      </p:pic>
      <p:sp>
        <p:nvSpPr>
          <p:cNvPr id="174" name="CustomShape 40"/>
          <p:cNvSpPr/>
          <p:nvPr/>
        </p:nvSpPr>
        <p:spPr>
          <a:xfrm>
            <a:off x="6284832" y="925532"/>
            <a:ext cx="2279893" cy="758130"/>
          </a:xfrm>
          <a:prstGeom prst="rect">
            <a:avLst/>
          </a:prstGeom>
          <a:noFill/>
        </p:spPr>
      </p:sp>
      <p:pic>
        <p:nvPicPr>
          <p:cNvPr id="113" name="Picture 2" descr="K:\Real Business\Codes and Programs\Codes to calculate a beam\A Beam with Nonlinear Cohesive and Compression Effects\NonLinearNonDimensional\UsingAPrivateSolver\Changed1\figure100.tif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5" y="1362480"/>
            <a:ext cx="8884837" cy="246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Straight Connector 114"/>
          <p:cNvCxnSpPr/>
          <p:nvPr/>
        </p:nvCxnSpPr>
        <p:spPr>
          <a:xfrm flipH="1">
            <a:off x="2261402" y="1620169"/>
            <a:ext cx="906616" cy="69481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2080080" y="1750575"/>
            <a:ext cx="1269262" cy="97274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1915274" y="1946406"/>
            <a:ext cx="1518581" cy="116382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1240299" y="2097984"/>
            <a:ext cx="2335701" cy="179004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1575804" y="2307095"/>
            <a:ext cx="2062850" cy="158093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1956129" y="2497010"/>
            <a:ext cx="1815046" cy="139102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2282063" y="2665014"/>
            <a:ext cx="1595829" cy="122301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2632736" y="2862146"/>
            <a:ext cx="1338610" cy="102588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2980031" y="3024883"/>
            <a:ext cx="1126267" cy="86315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3347598" y="3223699"/>
            <a:ext cx="866843" cy="664332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3692381" y="3820105"/>
            <a:ext cx="88635" cy="6792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2460056" y="1568210"/>
            <a:ext cx="548029" cy="42000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5692673" y="1640804"/>
            <a:ext cx="906616" cy="69481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5511348" y="1771209"/>
            <a:ext cx="1269262" cy="97274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5301684" y="1961623"/>
            <a:ext cx="1597334" cy="122417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5094287" y="2118618"/>
            <a:ext cx="1912982" cy="1466081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5427043" y="2314988"/>
            <a:ext cx="1656755" cy="126971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5799101" y="2497011"/>
            <a:ext cx="1419248" cy="108768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5740254" y="2685648"/>
            <a:ext cx="1568906" cy="120238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090926" y="2882778"/>
            <a:ext cx="1311687" cy="100525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6438223" y="3045517"/>
            <a:ext cx="1099344" cy="84251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6805789" y="3244333"/>
            <a:ext cx="839919" cy="64369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7150574" y="3404403"/>
            <a:ext cx="631059" cy="48363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5900702" y="1568210"/>
            <a:ext cx="548029" cy="420003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>
          <a:xfrm>
            <a:off x="1178881" y="1090294"/>
            <a:ext cx="7056227" cy="391217"/>
          </a:xfrm>
          <a:prstGeom prst="rect">
            <a:avLst/>
          </a:prstGeom>
          <a:noFill/>
          <a:ln w="635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16" name="Straight Connector 215"/>
          <p:cNvCxnSpPr/>
          <p:nvPr/>
        </p:nvCxnSpPr>
        <p:spPr>
          <a:xfrm rot="5400000">
            <a:off x="743428" y="1261280"/>
            <a:ext cx="0" cy="45330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rot="5400000">
            <a:off x="773042" y="3322984"/>
            <a:ext cx="0" cy="45330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5400000">
            <a:off x="8569939" y="855285"/>
            <a:ext cx="0" cy="45330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rot="5400000">
            <a:off x="8569939" y="1256621"/>
            <a:ext cx="0" cy="45330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8569939" y="1081938"/>
            <a:ext cx="0" cy="4013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>
            <a:off x="765486" y="1483274"/>
            <a:ext cx="0" cy="206636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8569939" y="795901"/>
            <a:ext cx="0" cy="28603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/>
          <p:nvPr/>
        </p:nvCxnSpPr>
        <p:spPr>
          <a:xfrm flipV="1">
            <a:off x="8569939" y="1483276"/>
            <a:ext cx="0" cy="28603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" name="Picture 2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3" y="1721738"/>
            <a:ext cx="420983" cy="151840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191" y="1186552"/>
            <a:ext cx="308807" cy="222089"/>
          </a:xfrm>
          <a:prstGeom prst="rect">
            <a:avLst/>
          </a:prstGeom>
        </p:spPr>
      </p:pic>
      <p:pic>
        <p:nvPicPr>
          <p:cNvPr id="237" name="Picture 2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2" y="2329722"/>
            <a:ext cx="466963" cy="206002"/>
          </a:xfrm>
          <a:prstGeom prst="rect">
            <a:avLst/>
          </a:prstGeom>
        </p:spPr>
      </p:pic>
      <p:cxnSp>
        <p:nvCxnSpPr>
          <p:cNvPr id="239" name="Straight Connector 238"/>
          <p:cNvCxnSpPr/>
          <p:nvPr/>
        </p:nvCxnSpPr>
        <p:spPr>
          <a:xfrm flipH="1">
            <a:off x="4043865" y="3817913"/>
            <a:ext cx="91492" cy="7011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H="1">
            <a:off x="4365169" y="3817913"/>
            <a:ext cx="91493" cy="7011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 flipH="1">
            <a:off x="7465580" y="3514173"/>
            <a:ext cx="487824" cy="3738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 flipH="1">
            <a:off x="7709491" y="3549637"/>
            <a:ext cx="424038" cy="32497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H="1">
            <a:off x="4122227" y="3388528"/>
            <a:ext cx="218351" cy="167337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H="1">
            <a:off x="4759828" y="3813772"/>
            <a:ext cx="91493" cy="7011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H="1">
            <a:off x="5162726" y="3813772"/>
            <a:ext cx="91493" cy="7011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H="1">
            <a:off x="5465602" y="3817912"/>
            <a:ext cx="91493" cy="7011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H="1">
            <a:off x="4410916" y="3514579"/>
            <a:ext cx="91492" cy="7011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H="1">
            <a:off x="4695846" y="3536884"/>
            <a:ext cx="91492" cy="7011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H="1">
            <a:off x="1220908" y="3503451"/>
            <a:ext cx="212020" cy="1624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2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926" y="3632576"/>
            <a:ext cx="2001808" cy="159095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44" y="1176696"/>
            <a:ext cx="500661" cy="207732"/>
          </a:xfrm>
          <a:prstGeom prst="rect">
            <a:avLst/>
          </a:prstGeom>
        </p:spPr>
      </p:pic>
      <p:cxnSp>
        <p:nvCxnSpPr>
          <p:cNvPr id="258" name="Straight Arrow Connector 257"/>
          <p:cNvCxnSpPr/>
          <p:nvPr/>
        </p:nvCxnSpPr>
        <p:spPr>
          <a:xfrm>
            <a:off x="5140513" y="1511293"/>
            <a:ext cx="0" cy="1648657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99" y="739872"/>
            <a:ext cx="2701549" cy="206612"/>
          </a:xfrm>
          <a:prstGeom prst="rect">
            <a:avLst/>
          </a:prstGeom>
        </p:spPr>
      </p:pic>
      <p:sp>
        <p:nvSpPr>
          <p:cNvPr id="298" name="Title 1"/>
          <p:cNvSpPr txBox="1">
            <a:spLocks/>
          </p:cNvSpPr>
          <p:nvPr/>
        </p:nvSpPr>
        <p:spPr>
          <a:xfrm>
            <a:off x="457200" y="7938"/>
            <a:ext cx="8229600" cy="7159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0090"/>
                </a:solidFill>
                <a:latin typeface="+mj-lt"/>
                <a:ea typeface="ＭＳ Ｐゴシック" pitchFamily="4" charset="-128"/>
                <a:cs typeface="ＭＳ Ｐゴシック" pitchFamily="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9pPr>
          </a:lstStyle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Deformable Film Model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28116" y="2658346"/>
            <a:ext cx="4549346" cy="3901080"/>
            <a:chOff x="328116" y="2658346"/>
            <a:chExt cx="4549346" cy="3901080"/>
          </a:xfrm>
        </p:grpSpPr>
        <p:cxnSp>
          <p:nvCxnSpPr>
            <p:cNvPr id="214" name="Straight Connector 213"/>
            <p:cNvCxnSpPr/>
            <p:nvPr/>
          </p:nvCxnSpPr>
          <p:spPr>
            <a:xfrm>
              <a:off x="1340806" y="4284331"/>
              <a:ext cx="0" cy="491229"/>
            </a:xfrm>
            <a:prstGeom prst="line">
              <a:avLst/>
            </a:prstGeom>
            <a:ln w="19050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1021885" y="4240833"/>
              <a:ext cx="309245" cy="0"/>
            </a:xfrm>
            <a:prstGeom prst="line">
              <a:avLst/>
            </a:prstGeom>
            <a:ln w="19050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9" name="Picture 2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3585" y="4836636"/>
              <a:ext cx="156995" cy="219183"/>
            </a:xfrm>
            <a:prstGeom prst="rect">
              <a:avLst/>
            </a:prstGeom>
          </p:spPr>
        </p:pic>
        <p:pic>
          <p:nvPicPr>
            <p:cNvPr id="220" name="Picture 219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320" y="3824361"/>
              <a:ext cx="193589" cy="127347"/>
            </a:xfrm>
            <a:prstGeom prst="rect">
              <a:avLst/>
            </a:prstGeom>
          </p:spPr>
        </p:pic>
        <p:pic>
          <p:nvPicPr>
            <p:cNvPr id="221" name="Picture 22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20" y="4198850"/>
              <a:ext cx="227888" cy="121808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629" y="4904067"/>
              <a:ext cx="194776" cy="1804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328116" y="2658346"/>
              <a:ext cx="4549346" cy="3901080"/>
              <a:chOff x="328116" y="2658346"/>
              <a:chExt cx="4549346" cy="3901080"/>
            </a:xfrm>
          </p:grpSpPr>
          <p:sp>
            <p:nvSpPr>
              <p:cNvPr id="297" name="CustomShape 38"/>
              <p:cNvSpPr/>
              <p:nvPr/>
            </p:nvSpPr>
            <p:spPr>
              <a:xfrm flipH="1">
                <a:off x="3181842" y="2658346"/>
                <a:ext cx="1695620" cy="1947331"/>
              </a:xfrm>
              <a:prstGeom prst="straightConnector1">
                <a:avLst/>
              </a:prstGeom>
              <a:solidFill>
                <a:srgbClr val="00CC99"/>
              </a:solidFill>
              <a:ln w="9360">
                <a:solidFill>
                  <a:srgbClr val="000000"/>
                </a:solidFill>
                <a:round/>
                <a:tailEnd type="triangle" w="med" len="med"/>
              </a:ln>
            </p:spPr>
          </p:sp>
          <p:grpSp>
            <p:nvGrpSpPr>
              <p:cNvPr id="10" name="Group 9"/>
              <p:cNvGrpSpPr/>
              <p:nvPr/>
            </p:nvGrpSpPr>
            <p:grpSpPr>
              <a:xfrm>
                <a:off x="328116" y="3749140"/>
                <a:ext cx="3391119" cy="2810286"/>
                <a:chOff x="328116" y="3749140"/>
                <a:chExt cx="3391119" cy="2810286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9310" y="5584563"/>
                  <a:ext cx="2444444" cy="459480"/>
                </a:xfrm>
                <a:prstGeom prst="rect">
                  <a:avLst/>
                </a:prstGeom>
              </p:spPr>
            </p:pic>
            <p:grpSp>
              <p:nvGrpSpPr>
                <p:cNvPr id="210" name="Group 209"/>
                <p:cNvGrpSpPr/>
                <p:nvPr/>
              </p:nvGrpSpPr>
              <p:grpSpPr>
                <a:xfrm>
                  <a:off x="408277" y="3749140"/>
                  <a:ext cx="3194333" cy="2354528"/>
                  <a:chOff x="2971800" y="1600200"/>
                  <a:chExt cx="3124200" cy="3962400"/>
                </a:xfrm>
              </p:grpSpPr>
              <p:cxnSp>
                <p:nvCxnSpPr>
                  <p:cNvPr id="212" name="Straight Arrow Connector 211"/>
                  <p:cNvCxnSpPr/>
                  <p:nvPr/>
                </p:nvCxnSpPr>
                <p:spPr>
                  <a:xfrm>
                    <a:off x="2971800" y="3352800"/>
                    <a:ext cx="3124200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Arrow Connector 212"/>
                  <p:cNvCxnSpPr/>
                  <p:nvPr/>
                </p:nvCxnSpPr>
                <p:spPr>
                  <a:xfrm flipV="1">
                    <a:off x="3581400" y="1600200"/>
                    <a:ext cx="0" cy="39624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226" name="Chart 22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987757029"/>
                    </p:ext>
                  </p:extLst>
                </p:nvPr>
              </p:nvGraphicFramePr>
              <p:xfrm>
                <a:off x="328116" y="3951708"/>
                <a:ext cx="3122464" cy="26077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4"/>
                </a:graphicData>
              </a:graphic>
            </p:graphicFrame>
            <p:sp>
              <p:nvSpPr>
                <p:cNvPr id="9" name="TextBox 8"/>
                <p:cNvSpPr txBox="1"/>
                <p:nvPr/>
              </p:nvSpPr>
              <p:spPr>
                <a:xfrm>
                  <a:off x="1176507" y="5215231"/>
                  <a:ext cx="254272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latin typeface="Calibri" panose="020F0502020204030204" pitchFamily="34" charset="0"/>
                    </a:rPr>
                    <a:t>From MD Simulations</a:t>
                  </a:r>
                  <a:endParaRPr lang="en-US" sz="2000" dirty="0">
                    <a:latin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20" name="Group 19"/>
          <p:cNvGrpSpPr/>
          <p:nvPr/>
        </p:nvGrpSpPr>
        <p:grpSpPr>
          <a:xfrm>
            <a:off x="4973877" y="4319853"/>
            <a:ext cx="3590848" cy="1719189"/>
            <a:chOff x="4973877" y="4319853"/>
            <a:chExt cx="3590848" cy="1719189"/>
          </a:xfrm>
        </p:grpSpPr>
        <p:pic>
          <p:nvPicPr>
            <p:cNvPr id="14" name="Picture 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318" y="4764924"/>
              <a:ext cx="2790825" cy="28361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4289" y="5502283"/>
              <a:ext cx="1032510" cy="2065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635" y="5502282"/>
              <a:ext cx="1078230" cy="20654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9331" y="5829543"/>
              <a:ext cx="1377315" cy="20654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194" y="5750807"/>
              <a:ext cx="1605915" cy="288235"/>
            </a:xfrm>
            <a:prstGeom prst="rect">
              <a:avLst/>
            </a:prstGeom>
          </p:spPr>
        </p:pic>
        <p:sp>
          <p:nvSpPr>
            <p:cNvPr id="133" name="TextBox 132"/>
            <p:cNvSpPr txBox="1"/>
            <p:nvPr/>
          </p:nvSpPr>
          <p:spPr>
            <a:xfrm>
              <a:off x="4973877" y="4319853"/>
              <a:ext cx="3590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anose="020F0502020204030204" pitchFamily="34" charset="0"/>
                </a:rPr>
                <a:t>Governing Differential Equation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991663" y="5109439"/>
              <a:ext cx="3175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anose="020F0502020204030204" pitchFamily="34" charset="0"/>
                </a:rPr>
                <a:t>Boundary Conditions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96992" y="1168831"/>
            <a:ext cx="7056227" cy="1541884"/>
            <a:chOff x="1092858" y="1166871"/>
            <a:chExt cx="7056227" cy="1541884"/>
          </a:xfrm>
        </p:grpSpPr>
        <p:grpSp>
          <p:nvGrpSpPr>
            <p:cNvPr id="7" name="Group 6"/>
            <p:cNvGrpSpPr/>
            <p:nvPr/>
          </p:nvGrpSpPr>
          <p:grpSpPr>
            <a:xfrm>
              <a:off x="1092858" y="1273257"/>
              <a:ext cx="7056227" cy="893580"/>
              <a:chOff x="1649837" y="1138648"/>
              <a:chExt cx="5902998" cy="81384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649837" y="1138648"/>
                <a:ext cx="5902998" cy="813844"/>
                <a:chOff x="1649837" y="1138648"/>
                <a:chExt cx="5902998" cy="813844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1649837" y="1138648"/>
                  <a:ext cx="5902998" cy="813844"/>
                  <a:chOff x="1717236" y="2151066"/>
                  <a:chExt cx="5930676" cy="1044293"/>
                </a:xfrm>
              </p:grpSpPr>
              <p:sp>
                <p:nvSpPr>
                  <p:cNvPr id="291" name="Freeform 290"/>
                  <p:cNvSpPr/>
                  <p:nvPr/>
                </p:nvSpPr>
                <p:spPr>
                  <a:xfrm flipH="1">
                    <a:off x="4696780" y="2872618"/>
                    <a:ext cx="742573" cy="304204"/>
                  </a:xfrm>
                  <a:custGeom>
                    <a:avLst/>
                    <a:gdLst>
                      <a:gd name="connsiteX0" fmla="*/ 0 w 1054100"/>
                      <a:gd name="connsiteY0" fmla="*/ 0 h 326288"/>
                      <a:gd name="connsiteX1" fmla="*/ 177800 w 1054100"/>
                      <a:gd name="connsiteY1" fmla="*/ 162560 h 326288"/>
                      <a:gd name="connsiteX2" fmla="*/ 449580 w 1054100"/>
                      <a:gd name="connsiteY2" fmla="*/ 276860 h 326288"/>
                      <a:gd name="connsiteX3" fmla="*/ 807720 w 1054100"/>
                      <a:gd name="connsiteY3" fmla="*/ 320040 h 326288"/>
                      <a:gd name="connsiteX4" fmla="*/ 1054100 w 1054100"/>
                      <a:gd name="connsiteY4" fmla="*/ 325120 h 326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4100" h="326288">
                        <a:moveTo>
                          <a:pt x="0" y="0"/>
                        </a:moveTo>
                        <a:cubicBezTo>
                          <a:pt x="51435" y="58208"/>
                          <a:pt x="102870" y="116417"/>
                          <a:pt x="177800" y="162560"/>
                        </a:cubicBezTo>
                        <a:cubicBezTo>
                          <a:pt x="252730" y="208703"/>
                          <a:pt x="344593" y="250613"/>
                          <a:pt x="449580" y="276860"/>
                        </a:cubicBezTo>
                        <a:cubicBezTo>
                          <a:pt x="554567" y="303107"/>
                          <a:pt x="706967" y="311997"/>
                          <a:pt x="807720" y="320040"/>
                        </a:cubicBezTo>
                        <a:cubicBezTo>
                          <a:pt x="908473" y="328083"/>
                          <a:pt x="981286" y="326601"/>
                          <a:pt x="1054100" y="325120"/>
                        </a:cubicBezTo>
                      </a:path>
                    </a:pathLst>
                  </a:custGeom>
                  <a:noFill/>
                  <a:ln w="4445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Freeform 291"/>
                  <p:cNvSpPr/>
                  <p:nvPr/>
                </p:nvSpPr>
                <p:spPr>
                  <a:xfrm>
                    <a:off x="2510832" y="2151066"/>
                    <a:ext cx="1531481" cy="749251"/>
                  </a:xfrm>
                  <a:custGeom>
                    <a:avLst/>
                    <a:gdLst>
                      <a:gd name="connsiteX0" fmla="*/ 0 w 1236345"/>
                      <a:gd name="connsiteY0" fmla="*/ 908578 h 908578"/>
                      <a:gd name="connsiteX1" fmla="*/ 142875 w 1236345"/>
                      <a:gd name="connsiteY1" fmla="*/ 575203 h 908578"/>
                      <a:gd name="connsiteX2" fmla="*/ 249555 w 1236345"/>
                      <a:gd name="connsiteY2" fmla="*/ 346603 h 908578"/>
                      <a:gd name="connsiteX3" fmla="*/ 398145 w 1236345"/>
                      <a:gd name="connsiteY3" fmla="*/ 138958 h 908578"/>
                      <a:gd name="connsiteX4" fmla="*/ 542925 w 1236345"/>
                      <a:gd name="connsiteY4" fmla="*/ 18943 h 908578"/>
                      <a:gd name="connsiteX5" fmla="*/ 718185 w 1236345"/>
                      <a:gd name="connsiteY5" fmla="*/ 22753 h 908578"/>
                      <a:gd name="connsiteX6" fmla="*/ 918210 w 1236345"/>
                      <a:gd name="connsiteY6" fmla="*/ 234208 h 908578"/>
                      <a:gd name="connsiteX7" fmla="*/ 1051560 w 1236345"/>
                      <a:gd name="connsiteY7" fmla="*/ 483763 h 908578"/>
                      <a:gd name="connsiteX8" fmla="*/ 1236345 w 1236345"/>
                      <a:gd name="connsiteY8" fmla="*/ 900958 h 908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36345" h="908578">
                        <a:moveTo>
                          <a:pt x="0" y="908578"/>
                        </a:moveTo>
                        <a:cubicBezTo>
                          <a:pt x="50641" y="788722"/>
                          <a:pt x="101282" y="668866"/>
                          <a:pt x="142875" y="575203"/>
                        </a:cubicBezTo>
                        <a:cubicBezTo>
                          <a:pt x="184468" y="481540"/>
                          <a:pt x="207010" y="419310"/>
                          <a:pt x="249555" y="346603"/>
                        </a:cubicBezTo>
                        <a:cubicBezTo>
                          <a:pt x="292100" y="273895"/>
                          <a:pt x="349250" y="193568"/>
                          <a:pt x="398145" y="138958"/>
                        </a:cubicBezTo>
                        <a:cubicBezTo>
                          <a:pt x="447040" y="84348"/>
                          <a:pt x="489585" y="38310"/>
                          <a:pt x="542925" y="18943"/>
                        </a:cubicBezTo>
                        <a:cubicBezTo>
                          <a:pt x="596265" y="-425"/>
                          <a:pt x="655638" y="-13125"/>
                          <a:pt x="718185" y="22753"/>
                        </a:cubicBezTo>
                        <a:cubicBezTo>
                          <a:pt x="780733" y="58630"/>
                          <a:pt x="862647" y="157373"/>
                          <a:pt x="918210" y="234208"/>
                        </a:cubicBezTo>
                        <a:cubicBezTo>
                          <a:pt x="973773" y="311043"/>
                          <a:pt x="998538" y="372638"/>
                          <a:pt x="1051560" y="483763"/>
                        </a:cubicBezTo>
                        <a:cubicBezTo>
                          <a:pt x="1104583" y="594888"/>
                          <a:pt x="1205548" y="832696"/>
                          <a:pt x="1236345" y="900958"/>
                        </a:cubicBezTo>
                      </a:path>
                    </a:pathLst>
                  </a:custGeom>
                  <a:noFill/>
                  <a:ln w="4445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>
                  <a:xfrm>
                    <a:off x="5420172" y="2151066"/>
                    <a:ext cx="1531481" cy="749251"/>
                  </a:xfrm>
                  <a:custGeom>
                    <a:avLst/>
                    <a:gdLst>
                      <a:gd name="connsiteX0" fmla="*/ 0 w 1236345"/>
                      <a:gd name="connsiteY0" fmla="*/ 908578 h 908578"/>
                      <a:gd name="connsiteX1" fmla="*/ 142875 w 1236345"/>
                      <a:gd name="connsiteY1" fmla="*/ 575203 h 908578"/>
                      <a:gd name="connsiteX2" fmla="*/ 249555 w 1236345"/>
                      <a:gd name="connsiteY2" fmla="*/ 346603 h 908578"/>
                      <a:gd name="connsiteX3" fmla="*/ 398145 w 1236345"/>
                      <a:gd name="connsiteY3" fmla="*/ 138958 h 908578"/>
                      <a:gd name="connsiteX4" fmla="*/ 542925 w 1236345"/>
                      <a:gd name="connsiteY4" fmla="*/ 18943 h 908578"/>
                      <a:gd name="connsiteX5" fmla="*/ 718185 w 1236345"/>
                      <a:gd name="connsiteY5" fmla="*/ 22753 h 908578"/>
                      <a:gd name="connsiteX6" fmla="*/ 918210 w 1236345"/>
                      <a:gd name="connsiteY6" fmla="*/ 234208 h 908578"/>
                      <a:gd name="connsiteX7" fmla="*/ 1051560 w 1236345"/>
                      <a:gd name="connsiteY7" fmla="*/ 483763 h 908578"/>
                      <a:gd name="connsiteX8" fmla="*/ 1236345 w 1236345"/>
                      <a:gd name="connsiteY8" fmla="*/ 900958 h 908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36345" h="908578">
                        <a:moveTo>
                          <a:pt x="0" y="908578"/>
                        </a:moveTo>
                        <a:cubicBezTo>
                          <a:pt x="50641" y="788722"/>
                          <a:pt x="101282" y="668866"/>
                          <a:pt x="142875" y="575203"/>
                        </a:cubicBezTo>
                        <a:cubicBezTo>
                          <a:pt x="184468" y="481540"/>
                          <a:pt x="207010" y="419310"/>
                          <a:pt x="249555" y="346603"/>
                        </a:cubicBezTo>
                        <a:cubicBezTo>
                          <a:pt x="292100" y="273895"/>
                          <a:pt x="349250" y="193568"/>
                          <a:pt x="398145" y="138958"/>
                        </a:cubicBezTo>
                        <a:cubicBezTo>
                          <a:pt x="447040" y="84348"/>
                          <a:pt x="489585" y="38310"/>
                          <a:pt x="542925" y="18943"/>
                        </a:cubicBezTo>
                        <a:cubicBezTo>
                          <a:pt x="596265" y="-425"/>
                          <a:pt x="655638" y="-13125"/>
                          <a:pt x="718185" y="22753"/>
                        </a:cubicBezTo>
                        <a:cubicBezTo>
                          <a:pt x="780733" y="58630"/>
                          <a:pt x="862647" y="157373"/>
                          <a:pt x="918210" y="234208"/>
                        </a:cubicBezTo>
                        <a:cubicBezTo>
                          <a:pt x="973773" y="311043"/>
                          <a:pt x="998538" y="372638"/>
                          <a:pt x="1051560" y="483763"/>
                        </a:cubicBezTo>
                        <a:cubicBezTo>
                          <a:pt x="1104583" y="594888"/>
                          <a:pt x="1205548" y="832696"/>
                          <a:pt x="1236345" y="900958"/>
                        </a:cubicBezTo>
                      </a:path>
                    </a:pathLst>
                  </a:custGeom>
                  <a:noFill/>
                  <a:ln w="4445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4" name="Freeform 293"/>
                  <p:cNvSpPr/>
                  <p:nvPr/>
                </p:nvSpPr>
                <p:spPr>
                  <a:xfrm flipH="1">
                    <a:off x="1717236" y="2864493"/>
                    <a:ext cx="815904" cy="304204"/>
                  </a:xfrm>
                  <a:custGeom>
                    <a:avLst/>
                    <a:gdLst>
                      <a:gd name="connsiteX0" fmla="*/ 0 w 1054100"/>
                      <a:gd name="connsiteY0" fmla="*/ 0 h 326288"/>
                      <a:gd name="connsiteX1" fmla="*/ 177800 w 1054100"/>
                      <a:gd name="connsiteY1" fmla="*/ 162560 h 326288"/>
                      <a:gd name="connsiteX2" fmla="*/ 449580 w 1054100"/>
                      <a:gd name="connsiteY2" fmla="*/ 276860 h 326288"/>
                      <a:gd name="connsiteX3" fmla="*/ 807720 w 1054100"/>
                      <a:gd name="connsiteY3" fmla="*/ 320040 h 326288"/>
                      <a:gd name="connsiteX4" fmla="*/ 1054100 w 1054100"/>
                      <a:gd name="connsiteY4" fmla="*/ 325120 h 326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4100" h="326288">
                        <a:moveTo>
                          <a:pt x="0" y="0"/>
                        </a:moveTo>
                        <a:cubicBezTo>
                          <a:pt x="51435" y="58208"/>
                          <a:pt x="102870" y="116417"/>
                          <a:pt x="177800" y="162560"/>
                        </a:cubicBezTo>
                        <a:cubicBezTo>
                          <a:pt x="252730" y="208703"/>
                          <a:pt x="344593" y="250613"/>
                          <a:pt x="449580" y="276860"/>
                        </a:cubicBezTo>
                        <a:cubicBezTo>
                          <a:pt x="554567" y="303107"/>
                          <a:pt x="706967" y="311997"/>
                          <a:pt x="807720" y="320040"/>
                        </a:cubicBezTo>
                        <a:cubicBezTo>
                          <a:pt x="908473" y="328083"/>
                          <a:pt x="981286" y="326601"/>
                          <a:pt x="1054100" y="325120"/>
                        </a:cubicBezTo>
                      </a:path>
                    </a:pathLst>
                  </a:custGeom>
                  <a:noFill/>
                  <a:ln w="4445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5" name="Freeform 294"/>
                  <p:cNvSpPr/>
                  <p:nvPr/>
                </p:nvSpPr>
                <p:spPr>
                  <a:xfrm>
                    <a:off x="4013172" y="2854080"/>
                    <a:ext cx="718490" cy="322741"/>
                  </a:xfrm>
                  <a:custGeom>
                    <a:avLst/>
                    <a:gdLst>
                      <a:gd name="connsiteX0" fmla="*/ 0 w 1054100"/>
                      <a:gd name="connsiteY0" fmla="*/ 0 h 326288"/>
                      <a:gd name="connsiteX1" fmla="*/ 177800 w 1054100"/>
                      <a:gd name="connsiteY1" fmla="*/ 162560 h 326288"/>
                      <a:gd name="connsiteX2" fmla="*/ 449580 w 1054100"/>
                      <a:gd name="connsiteY2" fmla="*/ 276860 h 326288"/>
                      <a:gd name="connsiteX3" fmla="*/ 807720 w 1054100"/>
                      <a:gd name="connsiteY3" fmla="*/ 320040 h 326288"/>
                      <a:gd name="connsiteX4" fmla="*/ 1054100 w 1054100"/>
                      <a:gd name="connsiteY4" fmla="*/ 325120 h 326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4100" h="326288">
                        <a:moveTo>
                          <a:pt x="0" y="0"/>
                        </a:moveTo>
                        <a:cubicBezTo>
                          <a:pt x="51435" y="58208"/>
                          <a:pt x="102870" y="116417"/>
                          <a:pt x="177800" y="162560"/>
                        </a:cubicBezTo>
                        <a:cubicBezTo>
                          <a:pt x="252730" y="208703"/>
                          <a:pt x="344593" y="250613"/>
                          <a:pt x="449580" y="276860"/>
                        </a:cubicBezTo>
                        <a:cubicBezTo>
                          <a:pt x="554567" y="303107"/>
                          <a:pt x="706967" y="311997"/>
                          <a:pt x="807720" y="320040"/>
                        </a:cubicBezTo>
                        <a:cubicBezTo>
                          <a:pt x="908473" y="328083"/>
                          <a:pt x="981286" y="326601"/>
                          <a:pt x="1054100" y="325120"/>
                        </a:cubicBezTo>
                      </a:path>
                    </a:pathLst>
                  </a:custGeom>
                  <a:noFill/>
                  <a:ln w="4445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6" name="Freeform 295"/>
                  <p:cNvSpPr/>
                  <p:nvPr/>
                </p:nvSpPr>
                <p:spPr>
                  <a:xfrm>
                    <a:off x="6929422" y="2872618"/>
                    <a:ext cx="718490" cy="322741"/>
                  </a:xfrm>
                  <a:custGeom>
                    <a:avLst/>
                    <a:gdLst>
                      <a:gd name="connsiteX0" fmla="*/ 0 w 1054100"/>
                      <a:gd name="connsiteY0" fmla="*/ 0 h 326288"/>
                      <a:gd name="connsiteX1" fmla="*/ 177800 w 1054100"/>
                      <a:gd name="connsiteY1" fmla="*/ 162560 h 326288"/>
                      <a:gd name="connsiteX2" fmla="*/ 449580 w 1054100"/>
                      <a:gd name="connsiteY2" fmla="*/ 276860 h 326288"/>
                      <a:gd name="connsiteX3" fmla="*/ 807720 w 1054100"/>
                      <a:gd name="connsiteY3" fmla="*/ 320040 h 326288"/>
                      <a:gd name="connsiteX4" fmla="*/ 1054100 w 1054100"/>
                      <a:gd name="connsiteY4" fmla="*/ 325120 h 326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4100" h="326288">
                        <a:moveTo>
                          <a:pt x="0" y="0"/>
                        </a:moveTo>
                        <a:cubicBezTo>
                          <a:pt x="51435" y="58208"/>
                          <a:pt x="102870" y="116417"/>
                          <a:pt x="177800" y="162560"/>
                        </a:cubicBezTo>
                        <a:cubicBezTo>
                          <a:pt x="252730" y="208703"/>
                          <a:pt x="344593" y="250613"/>
                          <a:pt x="449580" y="276860"/>
                        </a:cubicBezTo>
                        <a:cubicBezTo>
                          <a:pt x="554567" y="303107"/>
                          <a:pt x="706967" y="311997"/>
                          <a:pt x="807720" y="320040"/>
                        </a:cubicBezTo>
                        <a:cubicBezTo>
                          <a:pt x="908473" y="328083"/>
                          <a:pt x="981286" y="326601"/>
                          <a:pt x="1054100" y="325120"/>
                        </a:cubicBezTo>
                      </a:path>
                    </a:pathLst>
                  </a:custGeom>
                  <a:noFill/>
                  <a:ln w="4445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53" name="Straight Arrow Connector 252"/>
                <p:cNvCxnSpPr/>
                <p:nvPr/>
              </p:nvCxnSpPr>
              <p:spPr>
                <a:xfrm>
                  <a:off x="4052497" y="1153843"/>
                  <a:ext cx="0" cy="68597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54" name="Picture 253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0239" y="1391256"/>
                <a:ext cx="404282" cy="160692"/>
              </a:xfrm>
              <a:prstGeom prst="rect">
                <a:avLst/>
              </a:prstGeom>
            </p:spPr>
          </p:pic>
        </p:grpSp>
        <p:grpSp>
          <p:nvGrpSpPr>
            <p:cNvPr id="259" name="Group 258"/>
            <p:cNvGrpSpPr/>
            <p:nvPr/>
          </p:nvGrpSpPr>
          <p:grpSpPr>
            <a:xfrm>
              <a:off x="2858562" y="1166871"/>
              <a:ext cx="3668517" cy="1541884"/>
              <a:chOff x="3187445" y="1925286"/>
              <a:chExt cx="3083345" cy="1801941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3843103" y="3019265"/>
                <a:ext cx="1770948" cy="707962"/>
                <a:chOff x="3843103" y="3019265"/>
                <a:chExt cx="1770948" cy="707962"/>
              </a:xfrm>
            </p:grpSpPr>
            <p:grpSp>
              <p:nvGrpSpPr>
                <p:cNvPr id="277" name="Group 276"/>
                <p:cNvGrpSpPr/>
                <p:nvPr/>
              </p:nvGrpSpPr>
              <p:grpSpPr>
                <a:xfrm>
                  <a:off x="3843103" y="3019265"/>
                  <a:ext cx="1770948" cy="707962"/>
                  <a:chOff x="2392248" y="1130356"/>
                  <a:chExt cx="2442524" cy="568522"/>
                </a:xfrm>
              </p:grpSpPr>
              <p:grpSp>
                <p:nvGrpSpPr>
                  <p:cNvPr id="279" name="Group 278"/>
                  <p:cNvGrpSpPr/>
                  <p:nvPr/>
                </p:nvGrpSpPr>
                <p:grpSpPr>
                  <a:xfrm>
                    <a:off x="2559605" y="1218471"/>
                    <a:ext cx="744065" cy="480407"/>
                    <a:chOff x="5629275" y="4724400"/>
                    <a:chExt cx="783431" cy="480359"/>
                  </a:xfrm>
                </p:grpSpPr>
                <p:cxnSp>
                  <p:nvCxnSpPr>
                    <p:cNvPr id="287" name="Straight Arrow Connector 286"/>
                    <p:cNvCxnSpPr/>
                    <p:nvPr/>
                  </p:nvCxnSpPr>
                  <p:spPr>
                    <a:xfrm>
                      <a:off x="5629275" y="4724400"/>
                      <a:ext cx="0" cy="225785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Straight Arrow Connector 287"/>
                    <p:cNvCxnSpPr/>
                    <p:nvPr/>
                  </p:nvCxnSpPr>
                  <p:spPr>
                    <a:xfrm>
                      <a:off x="5867400" y="4827844"/>
                      <a:ext cx="0" cy="337826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Straight Arrow Connector 288"/>
                    <p:cNvCxnSpPr/>
                    <p:nvPr/>
                  </p:nvCxnSpPr>
                  <p:spPr>
                    <a:xfrm>
                      <a:off x="6133760" y="4888951"/>
                      <a:ext cx="0" cy="315808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0" name="Straight Arrow Connector 289"/>
                    <p:cNvCxnSpPr/>
                    <p:nvPr/>
                  </p:nvCxnSpPr>
                  <p:spPr>
                    <a:xfrm>
                      <a:off x="6412706" y="4933796"/>
                      <a:ext cx="0" cy="231874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80" name="Freeform 279"/>
                  <p:cNvSpPr/>
                  <p:nvPr/>
                </p:nvSpPr>
                <p:spPr>
                  <a:xfrm>
                    <a:off x="2392248" y="1130357"/>
                    <a:ext cx="1232570" cy="567543"/>
                  </a:xfrm>
                  <a:custGeom>
                    <a:avLst/>
                    <a:gdLst>
                      <a:gd name="connsiteX0" fmla="*/ 0 w 1297781"/>
                      <a:gd name="connsiteY0" fmla="*/ 0 h 567487"/>
                      <a:gd name="connsiteX1" fmla="*/ 416718 w 1297781"/>
                      <a:gd name="connsiteY1" fmla="*/ 538162 h 567487"/>
                      <a:gd name="connsiteX2" fmla="*/ 1297781 w 1297781"/>
                      <a:gd name="connsiteY2" fmla="*/ 495300 h 567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7781" h="567487">
                        <a:moveTo>
                          <a:pt x="0" y="0"/>
                        </a:moveTo>
                        <a:cubicBezTo>
                          <a:pt x="100210" y="227806"/>
                          <a:pt x="200421" y="455612"/>
                          <a:pt x="416718" y="538162"/>
                        </a:cubicBezTo>
                        <a:cubicBezTo>
                          <a:pt x="633015" y="620712"/>
                          <a:pt x="1148556" y="503634"/>
                          <a:pt x="1297781" y="49530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1" name="Freeform 280"/>
                  <p:cNvSpPr/>
                  <p:nvPr/>
                </p:nvSpPr>
                <p:spPr>
                  <a:xfrm flipH="1">
                    <a:off x="3602202" y="1130356"/>
                    <a:ext cx="1232570" cy="567543"/>
                  </a:xfrm>
                  <a:custGeom>
                    <a:avLst/>
                    <a:gdLst>
                      <a:gd name="connsiteX0" fmla="*/ 0 w 1297781"/>
                      <a:gd name="connsiteY0" fmla="*/ 0 h 567487"/>
                      <a:gd name="connsiteX1" fmla="*/ 416718 w 1297781"/>
                      <a:gd name="connsiteY1" fmla="*/ 538162 h 567487"/>
                      <a:gd name="connsiteX2" fmla="*/ 1297781 w 1297781"/>
                      <a:gd name="connsiteY2" fmla="*/ 495300 h 567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7781" h="567487">
                        <a:moveTo>
                          <a:pt x="0" y="0"/>
                        </a:moveTo>
                        <a:cubicBezTo>
                          <a:pt x="100210" y="227806"/>
                          <a:pt x="200421" y="455612"/>
                          <a:pt x="416718" y="538162"/>
                        </a:cubicBezTo>
                        <a:cubicBezTo>
                          <a:pt x="633015" y="620712"/>
                          <a:pt x="1148556" y="503634"/>
                          <a:pt x="1297781" y="49530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82" name="Group 281"/>
                  <p:cNvGrpSpPr/>
                  <p:nvPr/>
                </p:nvGrpSpPr>
                <p:grpSpPr>
                  <a:xfrm flipH="1">
                    <a:off x="3918835" y="1209538"/>
                    <a:ext cx="744065" cy="480407"/>
                    <a:chOff x="5629275" y="4724400"/>
                    <a:chExt cx="783431" cy="480359"/>
                  </a:xfrm>
                </p:grpSpPr>
                <p:cxnSp>
                  <p:nvCxnSpPr>
                    <p:cNvPr id="283" name="Straight Arrow Connector 282"/>
                    <p:cNvCxnSpPr/>
                    <p:nvPr/>
                  </p:nvCxnSpPr>
                  <p:spPr>
                    <a:xfrm>
                      <a:off x="5629275" y="4724400"/>
                      <a:ext cx="0" cy="225785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4" name="Straight Arrow Connector 283"/>
                    <p:cNvCxnSpPr/>
                    <p:nvPr/>
                  </p:nvCxnSpPr>
                  <p:spPr>
                    <a:xfrm flipH="1">
                      <a:off x="5867400" y="4829141"/>
                      <a:ext cx="0" cy="336529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5" name="Straight Arrow Connector 284"/>
                    <p:cNvCxnSpPr/>
                    <p:nvPr/>
                  </p:nvCxnSpPr>
                  <p:spPr>
                    <a:xfrm flipH="1">
                      <a:off x="6133760" y="4897883"/>
                      <a:ext cx="0" cy="306876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6" name="Straight Arrow Connector 285"/>
                    <p:cNvCxnSpPr/>
                    <p:nvPr/>
                  </p:nvCxnSpPr>
                  <p:spPr>
                    <a:xfrm flipH="1">
                      <a:off x="6412706" y="4938361"/>
                      <a:ext cx="0" cy="227309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8" name="Straight Arrow Connector 277"/>
                <p:cNvCxnSpPr/>
                <p:nvPr/>
              </p:nvCxnSpPr>
              <p:spPr>
                <a:xfrm>
                  <a:off x="4729053" y="3429000"/>
                  <a:ext cx="0" cy="20436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1" name="Group 260"/>
              <p:cNvGrpSpPr/>
              <p:nvPr/>
            </p:nvGrpSpPr>
            <p:grpSpPr>
              <a:xfrm>
                <a:off x="3187445" y="1925286"/>
                <a:ext cx="655657" cy="1112267"/>
                <a:chOff x="3187445" y="1295400"/>
                <a:chExt cx="655657" cy="1742154"/>
              </a:xfrm>
            </p:grpSpPr>
            <p:grpSp>
              <p:nvGrpSpPr>
                <p:cNvPr id="270" name="Group 269"/>
                <p:cNvGrpSpPr/>
                <p:nvPr/>
              </p:nvGrpSpPr>
              <p:grpSpPr>
                <a:xfrm>
                  <a:off x="3187445" y="1295400"/>
                  <a:ext cx="655657" cy="1742154"/>
                  <a:chOff x="3187445" y="1295400"/>
                  <a:chExt cx="655657" cy="1742154"/>
                </a:xfrm>
              </p:grpSpPr>
              <p:sp>
                <p:nvSpPr>
                  <p:cNvPr id="272" name="Freeform 271"/>
                  <p:cNvSpPr/>
                  <p:nvPr/>
                </p:nvSpPr>
                <p:spPr>
                  <a:xfrm>
                    <a:off x="3187445" y="1295400"/>
                    <a:ext cx="655657" cy="1742154"/>
                  </a:xfrm>
                  <a:custGeom>
                    <a:avLst/>
                    <a:gdLst>
                      <a:gd name="connsiteX0" fmla="*/ 0 w 314325"/>
                      <a:gd name="connsiteY0" fmla="*/ 0 h 1219200"/>
                      <a:gd name="connsiteX1" fmla="*/ 257175 w 314325"/>
                      <a:gd name="connsiteY1" fmla="*/ 212725 h 1219200"/>
                      <a:gd name="connsiteX2" fmla="*/ 314325 w 314325"/>
                      <a:gd name="connsiteY2" fmla="*/ 121920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14325" h="1219200">
                        <a:moveTo>
                          <a:pt x="0" y="0"/>
                        </a:moveTo>
                        <a:cubicBezTo>
                          <a:pt x="102394" y="4762"/>
                          <a:pt x="204788" y="9525"/>
                          <a:pt x="257175" y="212725"/>
                        </a:cubicBezTo>
                        <a:cubicBezTo>
                          <a:pt x="309562" y="415925"/>
                          <a:pt x="302683" y="1042988"/>
                          <a:pt x="314325" y="121920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73" name="Group 272"/>
                  <p:cNvGrpSpPr/>
                  <p:nvPr/>
                </p:nvGrpSpPr>
                <p:grpSpPr>
                  <a:xfrm>
                    <a:off x="3239848" y="1343035"/>
                    <a:ext cx="431104" cy="1114117"/>
                    <a:chOff x="5159100" y="3436938"/>
                    <a:chExt cx="206673" cy="779685"/>
                  </a:xfrm>
                </p:grpSpPr>
                <p:cxnSp>
                  <p:nvCxnSpPr>
                    <p:cNvPr id="274" name="Straight Arrow Connector 273"/>
                    <p:cNvCxnSpPr/>
                    <p:nvPr/>
                  </p:nvCxnSpPr>
                  <p:spPr>
                    <a:xfrm flipV="1">
                      <a:off x="5159100" y="3436938"/>
                      <a:ext cx="0" cy="450157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" name="Straight Arrow Connector 274"/>
                    <p:cNvCxnSpPr/>
                    <p:nvPr/>
                  </p:nvCxnSpPr>
                  <p:spPr>
                    <a:xfrm flipH="1" flipV="1">
                      <a:off x="5223190" y="3482805"/>
                      <a:ext cx="3" cy="421951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Arrow Connector 275"/>
                    <p:cNvCxnSpPr/>
                    <p:nvPr/>
                  </p:nvCxnSpPr>
                  <p:spPr>
                    <a:xfrm flipV="1">
                      <a:off x="5365143" y="3610477"/>
                      <a:ext cx="630" cy="606146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71" name="Straight Arrow Connector 270"/>
                <p:cNvCxnSpPr/>
                <p:nvPr/>
              </p:nvCxnSpPr>
              <p:spPr>
                <a:xfrm flipV="1">
                  <a:off x="3515273" y="1493413"/>
                  <a:ext cx="0" cy="66638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/>
              <p:cNvGrpSpPr/>
              <p:nvPr/>
            </p:nvGrpSpPr>
            <p:grpSpPr>
              <a:xfrm flipH="1">
                <a:off x="5615133" y="1927896"/>
                <a:ext cx="655657" cy="1112267"/>
                <a:chOff x="3187445" y="1295400"/>
                <a:chExt cx="655657" cy="1742154"/>
              </a:xfrm>
            </p:grpSpPr>
            <p:grpSp>
              <p:nvGrpSpPr>
                <p:cNvPr id="263" name="Group 262"/>
                <p:cNvGrpSpPr/>
                <p:nvPr/>
              </p:nvGrpSpPr>
              <p:grpSpPr>
                <a:xfrm>
                  <a:off x="3187445" y="1295400"/>
                  <a:ext cx="655657" cy="1742154"/>
                  <a:chOff x="3187445" y="1295400"/>
                  <a:chExt cx="655657" cy="1742154"/>
                </a:xfrm>
              </p:grpSpPr>
              <p:sp>
                <p:nvSpPr>
                  <p:cNvPr id="265" name="Freeform 264"/>
                  <p:cNvSpPr/>
                  <p:nvPr/>
                </p:nvSpPr>
                <p:spPr>
                  <a:xfrm>
                    <a:off x="3187445" y="1295400"/>
                    <a:ext cx="655657" cy="1742154"/>
                  </a:xfrm>
                  <a:custGeom>
                    <a:avLst/>
                    <a:gdLst>
                      <a:gd name="connsiteX0" fmla="*/ 0 w 314325"/>
                      <a:gd name="connsiteY0" fmla="*/ 0 h 1219200"/>
                      <a:gd name="connsiteX1" fmla="*/ 257175 w 314325"/>
                      <a:gd name="connsiteY1" fmla="*/ 212725 h 1219200"/>
                      <a:gd name="connsiteX2" fmla="*/ 314325 w 314325"/>
                      <a:gd name="connsiteY2" fmla="*/ 1219200 h 1219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14325" h="1219200">
                        <a:moveTo>
                          <a:pt x="0" y="0"/>
                        </a:moveTo>
                        <a:cubicBezTo>
                          <a:pt x="102394" y="4762"/>
                          <a:pt x="204788" y="9525"/>
                          <a:pt x="257175" y="212725"/>
                        </a:cubicBezTo>
                        <a:cubicBezTo>
                          <a:pt x="309562" y="415925"/>
                          <a:pt x="302683" y="1042988"/>
                          <a:pt x="314325" y="121920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66" name="Group 265"/>
                  <p:cNvGrpSpPr/>
                  <p:nvPr/>
                </p:nvGrpSpPr>
                <p:grpSpPr>
                  <a:xfrm>
                    <a:off x="3239848" y="1343035"/>
                    <a:ext cx="431104" cy="1114117"/>
                    <a:chOff x="5159100" y="3436938"/>
                    <a:chExt cx="206673" cy="779685"/>
                  </a:xfrm>
                </p:grpSpPr>
                <p:cxnSp>
                  <p:nvCxnSpPr>
                    <p:cNvPr id="267" name="Straight Arrow Connector 266"/>
                    <p:cNvCxnSpPr/>
                    <p:nvPr/>
                  </p:nvCxnSpPr>
                  <p:spPr>
                    <a:xfrm flipV="1">
                      <a:off x="5159100" y="3436938"/>
                      <a:ext cx="0" cy="450157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8" name="Straight Arrow Connector 267"/>
                    <p:cNvCxnSpPr/>
                    <p:nvPr/>
                  </p:nvCxnSpPr>
                  <p:spPr>
                    <a:xfrm flipH="1" flipV="1">
                      <a:off x="5223190" y="3482805"/>
                      <a:ext cx="3" cy="421951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" name="Straight Arrow Connector 268"/>
                    <p:cNvCxnSpPr/>
                    <p:nvPr/>
                  </p:nvCxnSpPr>
                  <p:spPr>
                    <a:xfrm flipV="1">
                      <a:off x="5365143" y="3610477"/>
                      <a:ext cx="630" cy="606146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64" name="Straight Arrow Connector 263"/>
                <p:cNvCxnSpPr/>
                <p:nvPr/>
              </p:nvCxnSpPr>
              <p:spPr>
                <a:xfrm flipV="1">
                  <a:off x="3515273" y="1493413"/>
                  <a:ext cx="0" cy="66638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35211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>
            <a:spLocks/>
          </p:cNvSpPr>
          <p:nvPr/>
        </p:nvSpPr>
        <p:spPr>
          <a:xfrm>
            <a:off x="457200" y="7938"/>
            <a:ext cx="8229600" cy="7159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0090"/>
                </a:solidFill>
                <a:latin typeface="+mj-lt"/>
                <a:ea typeface="ＭＳ Ｐゴシック" pitchFamily="4" charset="-128"/>
                <a:cs typeface="ＭＳ Ｐゴシック" pitchFamily="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9pPr>
          </a:lstStyle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Non-dimensional Equations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3920" y="3208406"/>
            <a:ext cx="8664443" cy="830997"/>
            <a:chOff x="273920" y="3208406"/>
            <a:chExt cx="8664443" cy="830997"/>
          </a:xfrm>
        </p:grpSpPr>
        <p:sp>
          <p:nvSpPr>
            <p:cNvPr id="38" name="TextBox 37"/>
            <p:cNvSpPr txBox="1"/>
            <p:nvPr/>
          </p:nvSpPr>
          <p:spPr>
            <a:xfrm>
              <a:off x="273920" y="3208406"/>
              <a:ext cx="25326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 panose="020F0502020204030204" pitchFamily="34" charset="0"/>
                </a:rPr>
                <a:t>Non-dimensional</a:t>
              </a:r>
            </a:p>
            <a:p>
              <a:r>
                <a:rPr lang="en-US" sz="2400" dirty="0" smtClean="0">
                  <a:latin typeface="Calibri" panose="020F0502020204030204" pitchFamily="34" charset="0"/>
                </a:rPr>
                <a:t>Parameters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955" y="3240064"/>
              <a:ext cx="926616" cy="6902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2283" y="3338427"/>
              <a:ext cx="946080" cy="59736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9858" y="3367398"/>
              <a:ext cx="933024" cy="53942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260" y="3292004"/>
              <a:ext cx="2542722" cy="63834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808" y="911487"/>
            <a:ext cx="6635390" cy="77387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203808" y="2050445"/>
            <a:ext cx="4168267" cy="846531"/>
            <a:chOff x="1951619" y="2278987"/>
            <a:chExt cx="4386234" cy="1006055"/>
          </a:xfrm>
        </p:grpSpPr>
        <p:pic>
          <p:nvPicPr>
            <p:cNvPr id="13" name="Picture 1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6101" y="2905564"/>
              <a:ext cx="1547622" cy="3794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9391" y="2934858"/>
              <a:ext cx="2358462" cy="3501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0425" y="2295094"/>
              <a:ext cx="1985031" cy="35855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619" y="2278987"/>
              <a:ext cx="1499267" cy="367619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86917" y="850116"/>
            <a:ext cx="1830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</a:rPr>
              <a:t>Governing 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Differential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Equation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2646" y="2172704"/>
            <a:ext cx="1665507" cy="69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</a:rPr>
              <a:t>Boundary Conditions</a:t>
            </a:r>
            <a:endParaRPr lang="en-US" sz="2400" dirty="0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62" y="5692588"/>
            <a:ext cx="3480008" cy="50460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60923" y="4495800"/>
            <a:ext cx="8204401" cy="1033074"/>
            <a:chOff x="260923" y="4495800"/>
            <a:chExt cx="8204401" cy="1033074"/>
          </a:xfrm>
        </p:grpSpPr>
        <p:sp>
          <p:nvSpPr>
            <p:cNvPr id="46" name="TextBox 45"/>
            <p:cNvSpPr txBox="1"/>
            <p:nvPr/>
          </p:nvSpPr>
          <p:spPr>
            <a:xfrm>
              <a:off x="260923" y="4697877"/>
              <a:ext cx="23799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 panose="020F0502020204030204" pitchFamily="34" charset="0"/>
                </a:rPr>
                <a:t>Typical thin film substrate system 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467" y="4495800"/>
              <a:ext cx="5821857" cy="2020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634" y="4876800"/>
              <a:ext cx="3924566" cy="285423"/>
            </a:xfrm>
            <a:prstGeom prst="rect">
              <a:avLst/>
            </a:prstGeom>
          </p:spPr>
        </p:pic>
      </p:grpSp>
      <p:sp>
        <p:nvSpPr>
          <p:cNvPr id="51" name="CustomShape 2"/>
          <p:cNvSpPr/>
          <p:nvPr/>
        </p:nvSpPr>
        <p:spPr>
          <a:xfrm rot="5400000">
            <a:off x="4954647" y="5298046"/>
            <a:ext cx="465028" cy="32405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</p:spPr>
      </p:sp>
      <p:grpSp>
        <p:nvGrpSpPr>
          <p:cNvPr id="26" name="Group 25"/>
          <p:cNvGrpSpPr/>
          <p:nvPr/>
        </p:nvGrpSpPr>
        <p:grpSpPr>
          <a:xfrm>
            <a:off x="157934" y="4191000"/>
            <a:ext cx="8528866" cy="1942447"/>
            <a:chOff x="304800" y="3733920"/>
            <a:chExt cx="6336840" cy="251448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641640" y="3733920"/>
              <a:ext cx="0" cy="25144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04800" y="3733920"/>
              <a:ext cx="0" cy="25144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04800" y="3733920"/>
              <a:ext cx="633684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608958" y="3146542"/>
            <a:ext cx="4172842" cy="991129"/>
            <a:chOff x="2608958" y="3146542"/>
            <a:chExt cx="4172842" cy="991129"/>
          </a:xfrm>
        </p:grpSpPr>
        <p:sp>
          <p:nvSpPr>
            <p:cNvPr id="9" name="Oval 8"/>
            <p:cNvSpPr/>
            <p:nvPr/>
          </p:nvSpPr>
          <p:spPr>
            <a:xfrm>
              <a:off x="2608958" y="3146542"/>
              <a:ext cx="1267404" cy="9292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091429" y="3146542"/>
              <a:ext cx="2690371" cy="9911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99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8542" y="591728"/>
            <a:ext cx="8150879" cy="495300"/>
            <a:chOff x="653024" y="837500"/>
            <a:chExt cx="8150879" cy="495300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771" y="837500"/>
              <a:ext cx="2369344" cy="4953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653" y="900923"/>
              <a:ext cx="857250" cy="42624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24" y="859149"/>
              <a:ext cx="2043113" cy="40005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571" y="937730"/>
              <a:ext cx="2105025" cy="321469"/>
            </a:xfrm>
            <a:prstGeom prst="rect">
              <a:avLst/>
            </a:prstGeom>
          </p:spPr>
        </p:pic>
      </p:grpSp>
      <p:sp>
        <p:nvSpPr>
          <p:cNvPr id="21" name="Title 1"/>
          <p:cNvSpPr txBox="1">
            <a:spLocks/>
          </p:cNvSpPr>
          <p:nvPr/>
        </p:nvSpPr>
        <p:spPr>
          <a:xfrm>
            <a:off x="457200" y="7938"/>
            <a:ext cx="8229600" cy="7159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0090"/>
                </a:solidFill>
                <a:latin typeface="+mj-lt"/>
                <a:ea typeface="ＭＳ Ｐゴシック" pitchFamily="4" charset="-128"/>
                <a:cs typeface="ＭＳ Ｐゴシック" pitchFamily="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9pPr>
          </a:lstStyle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Initial Profile &amp; Bending Energy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600" cy="274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457200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457200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457200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457200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457200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457200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57200" y="547206"/>
            <a:ext cx="4724400" cy="553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7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8542" y="591728"/>
            <a:ext cx="8150879" cy="495300"/>
            <a:chOff x="653024" y="837500"/>
            <a:chExt cx="8150879" cy="495300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771" y="837500"/>
              <a:ext cx="2369344" cy="4953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653" y="900923"/>
              <a:ext cx="857250" cy="42624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24" y="859149"/>
              <a:ext cx="2043113" cy="40005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571" y="937730"/>
              <a:ext cx="2105025" cy="321469"/>
            </a:xfrm>
            <a:prstGeom prst="rect">
              <a:avLst/>
            </a:prstGeom>
          </p:spPr>
        </p:pic>
      </p:grpSp>
      <p:sp>
        <p:nvSpPr>
          <p:cNvPr id="21" name="Title 1"/>
          <p:cNvSpPr txBox="1">
            <a:spLocks/>
          </p:cNvSpPr>
          <p:nvPr/>
        </p:nvSpPr>
        <p:spPr>
          <a:xfrm>
            <a:off x="457200" y="7938"/>
            <a:ext cx="8229600" cy="7159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0090"/>
                </a:solidFill>
                <a:latin typeface="+mj-lt"/>
                <a:ea typeface="ＭＳ Ｐゴシック" pitchFamily="4" charset="-128"/>
                <a:cs typeface="ＭＳ Ｐゴシック" pitchFamily="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9pPr>
          </a:lstStyle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Initial Profile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&amp; Bending Energy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457200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54864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4864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54864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54864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54864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3">
            <a:lum/>
            <a:alphaModFix/>
          </a:blip>
          <a:srcRect/>
          <a:stretch>
            <a:fillRect/>
          </a:stretch>
        </p:blipFill>
        <p:spPr>
          <a:xfrm>
            <a:off x="54864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4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5">
            <a:lum/>
            <a:alphaModFix/>
          </a:blip>
          <a:srcRect/>
          <a:stretch>
            <a:fillRect/>
          </a:stretch>
        </p:blipFill>
        <p:spPr>
          <a:xfrm>
            <a:off x="54864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457200" y="533400"/>
            <a:ext cx="4724400" cy="553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0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8542" y="591728"/>
            <a:ext cx="8150879" cy="495300"/>
            <a:chOff x="653024" y="837500"/>
            <a:chExt cx="8150879" cy="495300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771" y="837500"/>
              <a:ext cx="2369344" cy="4953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653" y="900923"/>
              <a:ext cx="857250" cy="42624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24" y="859149"/>
              <a:ext cx="2043113" cy="40005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4571" y="937730"/>
              <a:ext cx="2105025" cy="321469"/>
            </a:xfrm>
            <a:prstGeom prst="rect">
              <a:avLst/>
            </a:prstGeom>
          </p:spPr>
        </p:pic>
      </p:grpSp>
      <p:sp>
        <p:nvSpPr>
          <p:cNvPr id="21" name="Title 1"/>
          <p:cNvSpPr txBox="1">
            <a:spLocks/>
          </p:cNvSpPr>
          <p:nvPr/>
        </p:nvSpPr>
        <p:spPr>
          <a:xfrm>
            <a:off x="457200" y="7938"/>
            <a:ext cx="8229600" cy="7159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0090"/>
                </a:solidFill>
                <a:latin typeface="+mj-lt"/>
                <a:ea typeface="ＭＳ Ｐゴシック" pitchFamily="4" charset="-128"/>
                <a:cs typeface="ＭＳ Ｐゴシック" pitchFamily="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9pPr>
          </a:lstStyle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Initial Profile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&amp; Bending Energy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457200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54864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457200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457200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457200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457200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457200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3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4">
            <a:lum/>
            <a:alphaModFix/>
          </a:blip>
          <a:srcRect/>
          <a:stretch>
            <a:fillRect/>
          </a:stretch>
        </p:blipFill>
        <p:spPr>
          <a:xfrm>
            <a:off x="457200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5">
            <a:lum/>
            <a:alphaModFix/>
          </a:blip>
          <a:srcRect/>
          <a:stretch>
            <a:fillRect/>
          </a:stretch>
        </p:blipFill>
        <p:spPr>
          <a:xfrm>
            <a:off x="548640" y="109728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6">
            <a:lum/>
            <a:alphaModFix/>
          </a:blip>
          <a:srcRect/>
          <a:stretch>
            <a:fillRect/>
          </a:stretch>
        </p:blipFill>
        <p:spPr>
          <a:xfrm>
            <a:off x="4572000" y="3977640"/>
            <a:ext cx="3657498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457200" y="533400"/>
            <a:ext cx="4724400" cy="553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457200" y="7938"/>
            <a:ext cx="8229600" cy="7159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0090"/>
                </a:solidFill>
                <a:latin typeface="+mj-lt"/>
                <a:ea typeface="ＭＳ Ｐゴシック" pitchFamily="4" charset="-128"/>
                <a:cs typeface="ＭＳ Ｐゴシック" pitchFamily="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9pPr>
          </a:lstStyle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Bending Energy vs. (</a:t>
            </a:r>
            <a:r>
              <a:rPr lang="el-GR" dirty="0" smtClean="0">
                <a:latin typeface="Calibri" charset="0"/>
                <a:ea typeface="ＭＳ Ｐゴシック" charset="0"/>
                <a:cs typeface="ＭＳ Ｐゴシック" charset="0"/>
              </a:rPr>
              <a:t>β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, η)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1020110"/>
            <a:ext cx="8940894" cy="5061097"/>
            <a:chOff x="-49307" y="1020110"/>
            <a:chExt cx="8940894" cy="5061097"/>
          </a:xfrm>
        </p:grpSpPr>
        <p:pic>
          <p:nvPicPr>
            <p:cNvPr id="7" name="Picture 2" descr="C:\Users\Chen\Documents\RealBusiness\Documents\Meeting Notes and Comments\SES Meeting\EnergySurface3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307" y="1020110"/>
              <a:ext cx="8803341" cy="5061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2012" y="3059074"/>
              <a:ext cx="409575" cy="447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716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09600" y="4872318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“Rigid Spallation” </a:t>
            </a:r>
            <a:r>
              <a:rPr lang="en-US" sz="2400" dirty="0" smtClean="0"/>
              <a:t>: spallation process too fast for dynamic bending effect to take place</a:t>
            </a:r>
            <a:endParaRPr lang="en-US" sz="2400" dirty="0"/>
          </a:p>
        </p:txBody>
      </p:sp>
      <p:pic>
        <p:nvPicPr>
          <p:cNvPr id="27" name="Picture 26"/>
          <p:cNvPicPr/>
          <p:nvPr/>
        </p:nvPicPr>
        <p:blipFill>
          <a:blip r:embed="rId3"/>
          <a:stretch>
            <a:fillRect/>
          </a:stretch>
        </p:blipFill>
        <p:spPr>
          <a:xfrm>
            <a:off x="112080" y="893778"/>
            <a:ext cx="4572000" cy="384048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457200" y="7938"/>
            <a:ext cx="8229600" cy="7159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0090"/>
                </a:solidFill>
                <a:latin typeface="+mj-lt"/>
                <a:ea typeface="ＭＳ Ｐゴシック" pitchFamily="4" charset="-128"/>
                <a:cs typeface="ＭＳ Ｐゴシック" pitchFamily="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9pPr>
          </a:lstStyle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Spallation: Quasi-Static Model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" name="Picture 34"/>
          <p:cNvPicPr>
            <a:picLocks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74345" y="879804"/>
            <a:ext cx="4572000" cy="384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" descr="C:\Users\Chen\AppData\Roaming\Tencent\Users\303500280\QQ\WinTemp\RichOle\%D6F8@5R]5@I1@XLS72NK2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1259542"/>
            <a:ext cx="1190625" cy="53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 descr="C:\Users\Chen\AppData\Roaming\Tencent\Users\303500280\QQ\WinTemp\RichOle\%D6F8@5R]5@I1@XLS72NK2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46095"/>
            <a:ext cx="1190625" cy="53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Chen\AppData\Roaming\Tencent\Users\303500280\QQ\WinTemp\RichOle\0S{BGJ1T_5_WFGS4U~PX~Y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30" y="1259542"/>
            <a:ext cx="2694762" cy="43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Chen\AppData\Roaming\Tencent\Users\303500280\QQ\WinTemp\RichOle\D(~UC4%RDG]A6X0(HH1SWS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1257020"/>
            <a:ext cx="2732603" cy="40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30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37235"/>
            <a:ext cx="2369344" cy="4953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95436"/>
            <a:ext cx="857250" cy="426244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457200" y="-2241"/>
            <a:ext cx="8229600" cy="7159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0090"/>
                </a:solidFill>
                <a:latin typeface="+mj-lt"/>
                <a:ea typeface="ＭＳ Ｐゴシック" pitchFamily="4" charset="-128"/>
                <a:cs typeface="ＭＳ Ｐゴシック" pitchFamily="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9pPr>
          </a:lstStyle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Effective Cohesive Law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457200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57200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457200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457200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457200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457200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3">
            <a:lum/>
            <a:alphaModFix/>
          </a:blip>
          <a:srcRect/>
          <a:stretch>
            <a:fillRect/>
          </a:stretch>
        </p:blipFill>
        <p:spPr>
          <a:xfrm>
            <a:off x="457200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81805"/>
            <a:ext cx="2362199" cy="653506"/>
          </a:xfrm>
          <a:prstGeom prst="rect">
            <a:avLst/>
          </a:prstGeom>
        </p:spPr>
      </p:pic>
      <p:pic>
        <p:nvPicPr>
          <p:cNvPr id="6146" name="Picture 2" descr="C:\Users\Chen\AppData\Roaming\Tencent\Users\303500280\QQ\WinTemp\RichOle\)26)6Y0NT@XEFPAT(@9CXH6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2" y="1600200"/>
            <a:ext cx="23526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en\AppData\Roaming\Tencent\Users\303500280\QQ\WinTemp\RichOle\CBCI3FAUP@0N2%JE6~[Y~KP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747247"/>
            <a:ext cx="1614196" cy="36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:\Users\Chen\AppData\Roaming\Tencent\Users\303500280\QQ\WinTemp\RichOle\JN`U9[K{ECI{~083~[4UW]A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4810" y="2373630"/>
            <a:ext cx="69913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21" y="3992929"/>
            <a:ext cx="669131" cy="256413"/>
          </a:xfrm>
          <a:prstGeom prst="rect">
            <a:avLst/>
          </a:prstGeom>
        </p:spPr>
      </p:pic>
      <p:pic>
        <p:nvPicPr>
          <p:cNvPr id="50" name="Picture 11" descr="C:\Users\Chen\AppData\Roaming\Tencent\Users\303500280\QQ\WinTemp\RichOle\MG32JY7P9R}75T7A}_XN$TD.jp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80" y="1665892"/>
            <a:ext cx="1538219" cy="21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16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57200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4864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54864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54864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4864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54864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54864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54864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37235"/>
            <a:ext cx="2369344" cy="495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95436"/>
            <a:ext cx="857250" cy="4262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81805"/>
            <a:ext cx="2362199" cy="653506"/>
          </a:xfrm>
          <a:prstGeom prst="rect">
            <a:avLst/>
          </a:prstGeom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457200" y="-2241"/>
            <a:ext cx="8229600" cy="7159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0090"/>
                </a:solidFill>
                <a:latin typeface="+mj-lt"/>
                <a:ea typeface="ＭＳ Ｐゴシック" pitchFamily="4" charset="-128"/>
                <a:cs typeface="ＭＳ Ｐゴシック" pitchFamily="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9pPr>
          </a:lstStyle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Effective Cohesive Law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21" y="3992929"/>
            <a:ext cx="669131" cy="256413"/>
          </a:xfrm>
          <a:prstGeom prst="rect">
            <a:avLst/>
          </a:prstGeom>
        </p:spPr>
      </p:pic>
      <p:pic>
        <p:nvPicPr>
          <p:cNvPr id="37" name="Picture 2" descr="C:\Users\Chen\AppData\Roaming\Tencent\Users\303500280\QQ\WinTemp\RichOle\)26)6Y0NT@XEFPAT(@9CXH6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2" y="1600200"/>
            <a:ext cx="23526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1" descr="C:\Users\Chen\AppData\Roaming\Tencent\Users\303500280\QQ\WinTemp\RichOle\_KS8HXXGT[R$JIK8Z4L@(MH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343400"/>
            <a:ext cx="260032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Chen\AppData\Roaming\Tencent\Users\303500280\QQ\WinTemp\RichOle\JN`U9[K{ECI{~083~[4UW]A.jp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4810" y="2373630"/>
            <a:ext cx="69913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Chen\AppData\Roaming\Tencent\Users\303500280\QQ\WinTemp\RichOle\CBCI3FAUP@0N2%JE6~[Y~KP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747247"/>
            <a:ext cx="1614196" cy="36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Users\Chen\AppData\Roaming\Tencent\Users\303500280\QQ\WinTemp\RichOle\[%QSWJLE8FQB6AMHW~I5[E7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05000"/>
            <a:ext cx="1619386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C:\Users\Chen\AppData\Roaming\Tencent\Users\303500280\QQ\WinTemp\RichOle\MG32JY7P9R}75T7A}_XN$TD.jp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80" y="1665892"/>
            <a:ext cx="1538219" cy="21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2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13" y="73027"/>
            <a:ext cx="8899775" cy="737572"/>
          </a:xfrm>
        </p:spPr>
        <p:txBody>
          <a:bodyPr/>
          <a:lstStyle/>
          <a:p>
            <a:r>
              <a:rPr lang="en-US" dirty="0" smtClean="0"/>
              <a:t>Molecular </a:t>
            </a:r>
            <a:r>
              <a:rPr lang="en-US" i="1" dirty="0" smtClean="0"/>
              <a:t>Mechanical</a:t>
            </a:r>
            <a:r>
              <a:rPr lang="en-US" dirty="0" smtClean="0"/>
              <a:t> Tailoring of Interfaces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4294967295"/>
          </p:nvPr>
        </p:nvSpPr>
        <p:spPr>
          <a:xfrm>
            <a:off x="62866" y="1175115"/>
            <a:ext cx="7689656" cy="477837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the literature…</a:t>
            </a:r>
            <a:endParaRPr lang="en-US" dirty="0"/>
          </a:p>
          <a:p>
            <a:pPr lvl="1" defTabSz="244475"/>
            <a:r>
              <a:rPr lang="en-US" sz="2000" b="0" dirty="0" smtClean="0"/>
              <a:t>Experiments: Impact of SAM on adhesion using quasi-static techniques (super-layer tests, DCB, …)</a:t>
            </a:r>
          </a:p>
          <a:p>
            <a:pPr lvl="2" defTabSz="244475"/>
            <a:r>
              <a:rPr lang="en-US" sz="2000" b="0" dirty="0" smtClean="0"/>
              <a:t>Example: </a:t>
            </a:r>
            <a:r>
              <a:rPr lang="en-US" sz="2000" b="0" dirty="0" err="1" smtClean="0"/>
              <a:t>Zhuk</a:t>
            </a:r>
            <a:r>
              <a:rPr lang="en-US" sz="2000" b="0" dirty="0" smtClean="0"/>
              <a:t>, Evans, Hutchinson and Whiteside, </a:t>
            </a:r>
            <a:r>
              <a:rPr lang="en-US" sz="2000" b="0" i="1" dirty="0" smtClean="0"/>
              <a:t>J. Mater. Research</a:t>
            </a:r>
            <a:r>
              <a:rPr lang="en-US" sz="2000" b="0" dirty="0" smtClean="0"/>
              <a:t> (1998): impact of COOH/CH3 functional groups on interface strength of epoxy film on Au/Ti/Si substrate</a:t>
            </a:r>
          </a:p>
          <a:p>
            <a:pPr lvl="1" defTabSz="244475"/>
            <a:r>
              <a:rPr lang="en-US" sz="2000" b="0" dirty="0" smtClean="0"/>
              <a:t>Review article: </a:t>
            </a:r>
            <a:r>
              <a:rPr lang="en-US" sz="2000" b="0" dirty="0" err="1" smtClean="0"/>
              <a:t>Goertz</a:t>
            </a:r>
            <a:r>
              <a:rPr lang="en-US" sz="2000" b="0" dirty="0" smtClean="0"/>
              <a:t> and Moore, </a:t>
            </a:r>
            <a:r>
              <a:rPr lang="en-US" sz="2000" b="0" i="1" dirty="0" err="1" smtClean="0"/>
              <a:t>Prog</a:t>
            </a:r>
            <a:r>
              <a:rPr lang="en-US" sz="2000" b="0" i="1" dirty="0" smtClean="0"/>
              <a:t>. Surf. Science </a:t>
            </a:r>
            <a:r>
              <a:rPr lang="en-US" sz="2000" b="0" dirty="0" smtClean="0"/>
              <a:t>(2010)</a:t>
            </a:r>
          </a:p>
          <a:p>
            <a:pPr lvl="1" defTabSz="244475"/>
            <a:r>
              <a:rPr lang="en-US" sz="2000" b="0" dirty="0" smtClean="0"/>
              <a:t>Modeling: Emphasis on constitutive properties of SAM</a:t>
            </a:r>
          </a:p>
          <a:p>
            <a:pPr lvl="2" defTabSz="244475"/>
            <a:r>
              <a:rPr lang="en-US" sz="2000" b="0" dirty="0" smtClean="0"/>
              <a:t>Example: Wang, </a:t>
            </a:r>
            <a:r>
              <a:rPr lang="en-US" sz="2000" b="0" dirty="0" err="1" smtClean="0"/>
              <a:t>Liechti</a:t>
            </a:r>
            <a:r>
              <a:rPr lang="en-US" sz="2000" b="0" dirty="0" smtClean="0"/>
              <a:t>,  et al., </a:t>
            </a:r>
            <a:r>
              <a:rPr lang="en-US" sz="2000" b="0" i="1" dirty="0" smtClean="0"/>
              <a:t>J. App. Mech</a:t>
            </a:r>
            <a:r>
              <a:rPr lang="en-US" sz="2000" b="0" dirty="0" smtClean="0"/>
              <a:t>. (2006): Hybrid continuum-molecular analysis of constitutive response of OTS on Si/SiO</a:t>
            </a:r>
            <a:r>
              <a:rPr lang="en-US" sz="2000" b="0" baseline="-25000" dirty="0" smtClean="0"/>
              <a:t>2</a:t>
            </a:r>
            <a:endParaRPr lang="en-US" sz="2000" b="0" baseline="-25000" dirty="0"/>
          </a:p>
          <a:p>
            <a:endParaRPr lang="en-US" sz="2400" dirty="0" smtClean="0"/>
          </a:p>
          <a:p>
            <a:r>
              <a:rPr lang="en-US" sz="2400" dirty="0" smtClean="0"/>
              <a:t>Objective: Investigate dynamic failure response of SAM using a combined experimental and modeling study</a:t>
            </a:r>
          </a:p>
          <a:p>
            <a:pPr lvl="1"/>
            <a:r>
              <a:rPr lang="en-US" sz="2000" b="0" dirty="0"/>
              <a:t>Atomistic modeling of ‘SAM-enhanced’ </a:t>
            </a:r>
            <a:r>
              <a:rPr lang="en-US" sz="2000" b="0" dirty="0" smtClean="0"/>
              <a:t>interfaces</a:t>
            </a:r>
          </a:p>
          <a:p>
            <a:pPr lvl="1"/>
            <a:r>
              <a:rPr lang="en-US" sz="2000" b="0" dirty="0" smtClean="0"/>
              <a:t>Laser-based spallation experiments</a:t>
            </a:r>
          </a:p>
          <a:p>
            <a:pPr lvl="1"/>
            <a:r>
              <a:rPr lang="en-US" sz="2000" b="0" dirty="0" smtClean="0"/>
              <a:t>Continuum (cohesive) modeling of effect of roughness</a:t>
            </a:r>
          </a:p>
          <a:p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186993" y="4012121"/>
            <a:ext cx="4028227" cy="2856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658" r="18768"/>
          <a:stretch/>
        </p:blipFill>
        <p:spPr>
          <a:xfrm>
            <a:off x="7620000" y="1175115"/>
            <a:ext cx="1510748" cy="307371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612488" y="4182956"/>
            <a:ext cx="14250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latin typeface="Calibri" charset="0"/>
              </a:rPr>
              <a:t>Losego</a:t>
            </a:r>
            <a:r>
              <a:rPr lang="en-US" sz="1100" dirty="0">
                <a:latin typeface="Calibri" charset="0"/>
              </a:rPr>
              <a:t> </a:t>
            </a:r>
            <a:r>
              <a:rPr lang="en-US" sz="1100" i="1" dirty="0">
                <a:latin typeface="Calibri" charset="0"/>
              </a:rPr>
              <a:t>et al.,</a:t>
            </a:r>
            <a:r>
              <a:rPr lang="en-US" sz="1100" dirty="0">
                <a:latin typeface="Calibri" charset="0"/>
              </a:rPr>
              <a:t> </a:t>
            </a:r>
            <a:r>
              <a:rPr lang="en-US" sz="1100" i="1" dirty="0">
                <a:latin typeface="Calibri" charset="0"/>
              </a:rPr>
              <a:t>Nature Materials</a:t>
            </a:r>
            <a:r>
              <a:rPr lang="en-US" sz="1100" dirty="0">
                <a:latin typeface="Calibri" charset="0"/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315785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57200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4864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457200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57200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457200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457200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457200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457200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548640" y="1371600"/>
            <a:ext cx="339484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3">
            <a:lum/>
            <a:alphaModFix/>
          </a:blip>
          <a:srcRect/>
          <a:stretch>
            <a:fillRect/>
          </a:stretch>
        </p:blipFill>
        <p:spPr>
          <a:xfrm>
            <a:off x="4572000" y="4114800"/>
            <a:ext cx="3657498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37235"/>
            <a:ext cx="2369344" cy="495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95436"/>
            <a:ext cx="857250" cy="42624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81805"/>
            <a:ext cx="2362199" cy="653506"/>
          </a:xfrm>
          <a:prstGeom prst="rect">
            <a:avLst/>
          </a:prstGeom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57200" y="-2241"/>
            <a:ext cx="8229600" cy="7159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0090"/>
                </a:solidFill>
                <a:latin typeface="+mj-lt"/>
                <a:ea typeface="ＭＳ Ｐゴシック" pitchFamily="4" charset="-128"/>
                <a:cs typeface="ＭＳ Ｐゴシック" pitchFamily="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9pPr>
          </a:lstStyle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Effective Cohesive Law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21" y="3992929"/>
            <a:ext cx="669131" cy="256413"/>
          </a:xfrm>
          <a:prstGeom prst="rect">
            <a:avLst/>
          </a:prstGeom>
        </p:spPr>
      </p:pic>
      <p:pic>
        <p:nvPicPr>
          <p:cNvPr id="48" name="Picture 2" descr="C:\Users\Chen\AppData\Roaming\Tencent\Users\303500280\QQ\WinTemp\RichOle\)26)6Y0NT@XEFPAT(@9CXH6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2" y="1600200"/>
            <a:ext cx="23526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" descr="C:\Users\Chen\AppData\Roaming\Tencent\Users\303500280\QQ\WinTemp\RichOle\_KS8HXXGT[R$JIK8Z4L@(MH.jp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343400"/>
            <a:ext cx="260032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Chen\AppData\Roaming\Tencent\Users\303500280\QQ\WinTemp\RichOle\6VMTHP0JKL2VX(XTA5~2W}Y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089" y="4338637"/>
            <a:ext cx="257175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:\Users\Chen\AppData\Roaming\Tencent\Users\303500280\QQ\WinTemp\RichOle\JN`U9[K{ECI{~083~[4UW]A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4810" y="2373630"/>
            <a:ext cx="69913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Chen\AppData\Roaming\Tencent\Users\303500280\QQ\WinTemp\RichOle\CBCI3FAUP@0N2%JE6~[Y~KP.jp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747247"/>
            <a:ext cx="1614196" cy="36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Chen\AppData\Roaming\Tencent\Users\303500280\QQ\WinTemp\RichOle\[%QSWJLE8FQB6AMHW~I5[E7.jp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05000"/>
            <a:ext cx="1619386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Chen\AppData\Roaming\Tencent\Users\303500280\QQ\WinTemp\RichOle\AI~1XB3CVG3DGP2NOBZ3APF.jp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427" y="2251448"/>
            <a:ext cx="1631302" cy="2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1" descr="C:\Users\Chen\AppData\Roaming\Tencent\Users\303500280\QQ\WinTemp\RichOle\MG32JY7P9R}75T7A}_XN$TD.jp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80" y="1665892"/>
            <a:ext cx="1538219" cy="21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74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479612" y="7938"/>
            <a:ext cx="8229600" cy="7159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000090"/>
                </a:solidFill>
                <a:latin typeface="+mj-lt"/>
                <a:ea typeface="ＭＳ Ｐゴシック" pitchFamily="4" charset="-128"/>
                <a:cs typeface="ＭＳ Ｐゴシック" pitchFamily="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90"/>
                </a:solidFill>
                <a:latin typeface="Calibri" pitchFamily="4" charset="0"/>
                <a:ea typeface="ＭＳ Ｐゴシック" pitchFamily="4" charset="-128"/>
                <a:cs typeface="ＭＳ Ｐゴシック" pitchFamily="4" charset="-128"/>
              </a:defRPr>
            </a:lvl9pPr>
          </a:lstStyle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Effect of Roughness on Cohesive Energy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28" name="Picture 4" descr="C:\Users\Chen\Documents\RealBusiness\Documents\Meeting Notes and Comments\SES Meeting\PullingEnergyDR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8" y="987552"/>
            <a:ext cx="8692628" cy="51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838200"/>
            <a:ext cx="2743200" cy="98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0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Conclusions and Current/Future Work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1" y="679422"/>
            <a:ext cx="8882742" cy="4525962"/>
          </a:xfrm>
        </p:spPr>
        <p:txBody>
          <a:bodyPr/>
          <a:lstStyle/>
          <a:p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Interfacial 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strength </a:t>
            </a: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of SAM-mediated interfaces strongly 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dependent on </a:t>
            </a: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functional group chemistry</a:t>
            </a:r>
          </a:p>
          <a:p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MD simulations point to drastic 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difference in </a:t>
            </a: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strength and work 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of separation between methyl and </a:t>
            </a:r>
            <a:r>
              <a:rPr lang="en-US" sz="2000" dirty="0" err="1">
                <a:latin typeface="Calibri" charset="0"/>
                <a:ea typeface="ＭＳ Ｐゴシック" charset="0"/>
                <a:cs typeface="ＭＳ Ｐゴシック" charset="0"/>
              </a:rPr>
              <a:t>thiol</a:t>
            </a:r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 terminated </a:t>
            </a:r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SAMs</a:t>
            </a:r>
          </a:p>
          <a:p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Incorporation of surface roughness critical in obtaining effective cohesive properties</a:t>
            </a:r>
          </a:p>
        </p:txBody>
      </p:sp>
      <p:pic>
        <p:nvPicPr>
          <p:cNvPr id="4" name="Picture 2" descr="IS and heat transport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587" y="3268284"/>
            <a:ext cx="3837417" cy="28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0173" y="2888444"/>
            <a:ext cx="503672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charset="0"/>
              </a:rPr>
              <a:t>Current/Future Work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 smtClean="0">
                <a:latin typeface="Calibri" charset="0"/>
              </a:rPr>
              <a:t>MD simulations of correlation between </a:t>
            </a:r>
            <a:r>
              <a:rPr lang="en-US" sz="2000" b="1" i="1" dirty="0">
                <a:latin typeface="Calibri" charset="0"/>
              </a:rPr>
              <a:t>failure and thermal properties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i="1" dirty="0" smtClean="0">
                <a:latin typeface="Calibri" charset="0"/>
              </a:rPr>
              <a:t>Dynamic analysis </a:t>
            </a:r>
            <a:r>
              <a:rPr lang="en-US" sz="2000" b="1" dirty="0" smtClean="0">
                <a:latin typeface="Calibri" charset="0"/>
              </a:rPr>
              <a:t>of impact of roughness on failure properties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 smtClean="0">
                <a:latin typeface="Calibri" charset="0"/>
              </a:rPr>
              <a:t>Effect of </a:t>
            </a:r>
            <a:r>
              <a:rPr lang="en-US" sz="2000" b="1" i="1" dirty="0" smtClean="0">
                <a:latin typeface="Calibri" charset="0"/>
              </a:rPr>
              <a:t>randomness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dirty="0" smtClean="0">
                <a:latin typeface="Calibri" charset="0"/>
              </a:rPr>
              <a:t>‘</a:t>
            </a:r>
            <a:r>
              <a:rPr lang="en-US" sz="2000" b="1" i="1" dirty="0" smtClean="0">
                <a:latin typeface="Calibri" charset="0"/>
              </a:rPr>
              <a:t>3D real surfaces</a:t>
            </a:r>
            <a:r>
              <a:rPr lang="en-US" sz="2000" b="1" dirty="0" smtClean="0">
                <a:latin typeface="Calibri" charset="0"/>
              </a:rPr>
              <a:t>’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b="1" i="1" dirty="0" smtClean="0">
                <a:latin typeface="Calibri" charset="0"/>
              </a:rPr>
              <a:t>Delamination</a:t>
            </a:r>
            <a:r>
              <a:rPr lang="en-US" sz="2000" b="1" dirty="0" smtClean="0">
                <a:latin typeface="Calibri" charset="0"/>
              </a:rPr>
              <a:t> of SAM-enhanced interfaces</a:t>
            </a:r>
            <a:endParaRPr lang="en-US" sz="2000" b="1" dirty="0"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-2451" t="-1" r="-1" b="-1490"/>
          <a:stretch/>
        </p:blipFill>
        <p:spPr>
          <a:xfrm>
            <a:off x="4992751" y="3049626"/>
            <a:ext cx="3970022" cy="28406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2375" y="3205974"/>
            <a:ext cx="3524745" cy="2965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5038" y="2597854"/>
            <a:ext cx="2225087" cy="862009"/>
          </a:xfrm>
          <a:prstGeom prst="rect">
            <a:avLst/>
          </a:prstGeom>
        </p:spPr>
      </p:pic>
      <p:pic>
        <p:nvPicPr>
          <p:cNvPr id="14" name="Separation30mp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51073" y="3553664"/>
            <a:ext cx="1644552" cy="2244943"/>
          </a:xfrm>
          <a:prstGeom prst="rect">
            <a:avLst/>
          </a:prstGeom>
        </p:spPr>
      </p:pic>
      <p:pic>
        <p:nvPicPr>
          <p:cNvPr id="15" name="Mercapto_final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12"/>
          <a:srcRect t="15795"/>
          <a:stretch/>
        </p:blipFill>
        <p:spPr>
          <a:xfrm>
            <a:off x="6903183" y="3553664"/>
            <a:ext cx="1783617" cy="2252843"/>
          </a:xfrm>
          <a:prstGeom prst="rect">
            <a:avLst/>
          </a:prstGeom>
        </p:spPr>
      </p:pic>
      <p:pic>
        <p:nvPicPr>
          <p:cNvPr id="16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805" y="2944366"/>
            <a:ext cx="4216199" cy="31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146318" y="2523707"/>
            <a:ext cx="4985231" cy="3642817"/>
            <a:chOff x="118892" y="1485900"/>
            <a:chExt cx="5806145" cy="3946377"/>
          </a:xfrm>
        </p:grpSpPr>
        <p:pic>
          <p:nvPicPr>
            <p:cNvPr id="7" name="Picture 6" descr="VcNormVSEta.jpg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0" r="35203"/>
            <a:stretch/>
          </p:blipFill>
          <p:spPr>
            <a:xfrm>
              <a:off x="684826" y="1485900"/>
              <a:ext cx="5240211" cy="3875186"/>
            </a:xfrm>
            <a:prstGeom prst="rect">
              <a:avLst/>
            </a:prstGeom>
          </p:spPr>
        </p:pic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0592777"/>
                </p:ext>
              </p:extLst>
            </p:nvPr>
          </p:nvGraphicFramePr>
          <p:xfrm>
            <a:off x="118892" y="3471549"/>
            <a:ext cx="1385229" cy="411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name="Equation" r:id="rId15" imgW="812800" imgH="241300" progId="Equation.3">
                    <p:embed/>
                  </p:oleObj>
                </mc:Choice>
                <mc:Fallback>
                  <p:oleObj name="Equation" r:id="rId15" imgW="812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18892" y="3471549"/>
                          <a:ext cx="1385229" cy="41124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6868979"/>
                </p:ext>
              </p:extLst>
            </p:nvPr>
          </p:nvGraphicFramePr>
          <p:xfrm>
            <a:off x="3122675" y="5151289"/>
            <a:ext cx="238125" cy="280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Equation" r:id="rId17" imgW="139700" imgH="165100" progId="Equation.3">
                    <p:embed/>
                  </p:oleObj>
                </mc:Choice>
                <mc:Fallback>
                  <p:oleObj name="Equation" r:id="rId17" imgW="1397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122675" y="5151289"/>
                          <a:ext cx="238125" cy="2809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4170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54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029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39395"/>
            <a:ext cx="8229600" cy="715962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5257" y="2542862"/>
            <a:ext cx="5766886" cy="28931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Philippe H. Geubelle</a:t>
            </a:r>
          </a:p>
          <a:p>
            <a:pPr algn="ctr"/>
            <a:endParaRPr lang="en-US" dirty="0" smtClean="0">
              <a:latin typeface="+mj-lt"/>
            </a:endParaRPr>
          </a:p>
          <a:p>
            <a:pPr algn="ctr"/>
            <a:r>
              <a:rPr lang="en-US" sz="1800" i="1" dirty="0" smtClean="0">
                <a:latin typeface="+mj-lt"/>
              </a:rPr>
              <a:t>Aerospace Engineering and Beckman Institute</a:t>
            </a:r>
          </a:p>
          <a:p>
            <a:pPr algn="ctr"/>
            <a:r>
              <a:rPr lang="en-US" sz="1800" i="1" dirty="0" smtClean="0">
                <a:latin typeface="+mj-lt"/>
              </a:rPr>
              <a:t>University of Illinois Urbana Champaign</a:t>
            </a:r>
          </a:p>
          <a:p>
            <a:pPr algn="ctr"/>
            <a:endParaRPr lang="en-US" sz="1800" dirty="0" smtClean="0">
              <a:latin typeface="+mj-lt"/>
            </a:endParaRPr>
          </a:p>
          <a:p>
            <a:pPr algn="ctr"/>
            <a:r>
              <a:rPr lang="en-US" sz="1800" dirty="0" smtClean="0">
                <a:latin typeface="+mj-lt"/>
              </a:rPr>
              <a:t>306 </a:t>
            </a:r>
            <a:r>
              <a:rPr lang="en-US" sz="1800" dirty="0">
                <a:latin typeface="+mj-lt"/>
              </a:rPr>
              <a:t>Talbot Laboratory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104 S Wright St. 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Urbana IL </a:t>
            </a:r>
            <a:r>
              <a:rPr lang="en-US" sz="1800" dirty="0" smtClean="0">
                <a:latin typeface="+mj-lt"/>
              </a:rPr>
              <a:t>61801</a:t>
            </a:r>
          </a:p>
          <a:p>
            <a:pPr algn="ctr"/>
            <a:r>
              <a:rPr lang="en-US" sz="1800" dirty="0" smtClean="0">
                <a:latin typeface="+mj-lt"/>
                <a:hlinkClick r:id="rId2"/>
              </a:rPr>
              <a:t>geubelle@illinois.edu</a:t>
            </a:r>
            <a:endParaRPr lang="en-US" sz="1800" dirty="0" smtClean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5269" y="278203"/>
            <a:ext cx="89287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Grady, M. E., Geubelle, P. H., Braun, P. V., and </a:t>
            </a:r>
            <a:r>
              <a:rPr lang="en-US" sz="2000" dirty="0" err="1"/>
              <a:t>Sottos</a:t>
            </a:r>
            <a:r>
              <a:rPr lang="en-US" sz="2000" dirty="0"/>
              <a:t>, N. R. (2014) “Molecular tailoring of interfacial failure.” </a:t>
            </a:r>
            <a:r>
              <a:rPr lang="en-US" sz="2000" i="1" dirty="0"/>
              <a:t>Langmuir.</a:t>
            </a:r>
            <a:r>
              <a:rPr lang="en-US" sz="2000" dirty="0"/>
              <a:t> </a:t>
            </a:r>
            <a:r>
              <a:rPr lang="en-US" sz="2000" u="sng" dirty="0">
                <a:hlinkClick r:id="rId3"/>
              </a:rPr>
              <a:t>DOI: 10.1021/la502271k</a:t>
            </a:r>
            <a:r>
              <a:rPr lang="en-US" sz="2000" dirty="0"/>
              <a:t>.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0355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be 131"/>
          <p:cNvSpPr/>
          <p:nvPr/>
        </p:nvSpPr>
        <p:spPr bwMode="auto">
          <a:xfrm>
            <a:off x="3013075" y="5791200"/>
            <a:ext cx="2517775" cy="322263"/>
          </a:xfrm>
          <a:prstGeom prst="cube">
            <a:avLst>
              <a:gd name="adj" fmla="val 75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49213"/>
            <a:ext cx="8229600" cy="715962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Materials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TextBox 19"/>
          <p:cNvSpPr txBox="1">
            <a:spLocks noChangeArrowheads="1"/>
          </p:cNvSpPr>
          <p:nvPr/>
        </p:nvSpPr>
        <p:spPr bwMode="auto">
          <a:xfrm>
            <a:off x="1298990" y="849106"/>
            <a:ext cx="763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  <a:cs typeface="Calibri" charset="0"/>
              </a:rPr>
              <a:t>Self-assembling molecules (</a:t>
            </a:r>
            <a:r>
              <a:rPr lang="en-US" sz="1800" dirty="0" err="1">
                <a:latin typeface="Calibri" charset="0"/>
                <a:cs typeface="Calibri" charset="0"/>
              </a:rPr>
              <a:t>Gelest</a:t>
            </a:r>
            <a:r>
              <a:rPr lang="en-US" sz="1800" dirty="0">
                <a:latin typeface="Calibri" charset="0"/>
                <a:cs typeface="Calibri" charset="0"/>
              </a:rPr>
              <a:t> </a:t>
            </a:r>
            <a:r>
              <a:rPr lang="en-US" sz="1800" dirty="0" smtClean="0">
                <a:latin typeface="Calibri" charset="0"/>
                <a:cs typeface="Calibri" charset="0"/>
              </a:rPr>
              <a:t>Inc</a:t>
            </a:r>
            <a:r>
              <a:rPr lang="en-US" sz="1800" dirty="0">
                <a:latin typeface="Calibri" charset="0"/>
                <a:cs typeface="Calibri" charset="0"/>
              </a:rPr>
              <a:t>.</a:t>
            </a:r>
            <a:r>
              <a:rPr lang="en-US" sz="1800" dirty="0" smtClean="0">
                <a:latin typeface="Calibri" charset="0"/>
                <a:cs typeface="Calibri" charset="0"/>
              </a:rPr>
              <a:t>)</a:t>
            </a:r>
            <a:endParaRPr lang="en-US" sz="1800" dirty="0">
              <a:latin typeface="Calibri" charset="0"/>
              <a:cs typeface="Calibri" charset="0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45933"/>
              </p:ext>
            </p:extLst>
          </p:nvPr>
        </p:nvGraphicFramePr>
        <p:xfrm>
          <a:off x="1187865" y="1218994"/>
          <a:ext cx="6511925" cy="3800492"/>
        </p:xfrm>
        <a:graphic>
          <a:graphicData uri="http://schemas.openxmlformats.org/drawingml/2006/table">
            <a:tbl>
              <a:tblPr/>
              <a:tblGrid>
                <a:gridCol w="2959100"/>
                <a:gridCol w="2151062"/>
                <a:gridCol w="1401763"/>
              </a:tblGrid>
              <a:tr h="57906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Chemical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Formula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Shorthand Name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805351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Dodecyltriethoxysilane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(CH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11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Si(OC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DTES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805351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11-mercapto-undecyltrimethoxysilane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SH(CH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11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Si(OC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MUTMS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805351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11-bromo-trimethoxysilane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Br(CH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11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Si(OC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BrUTMS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805351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11-amino-trimethoxysilane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(CH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11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Si(OC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ATES</a:t>
                      </a:r>
                    </a:p>
                  </a:txBody>
                  <a:tcPr marT="45704" marB="457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pSp>
        <p:nvGrpSpPr>
          <p:cNvPr id="15390" name="Group 9"/>
          <p:cNvGrpSpPr>
            <a:grpSpLocks/>
          </p:cNvGrpSpPr>
          <p:nvPr/>
        </p:nvGrpSpPr>
        <p:grpSpPr bwMode="auto">
          <a:xfrm>
            <a:off x="7725190" y="4160631"/>
            <a:ext cx="958850" cy="887413"/>
            <a:chOff x="7790988" y="5049464"/>
            <a:chExt cx="958788" cy="887932"/>
          </a:xfrm>
        </p:grpSpPr>
        <p:sp>
          <p:nvSpPr>
            <p:cNvPr id="103" name="Cube 102"/>
            <p:cNvSpPr/>
            <p:nvPr/>
          </p:nvSpPr>
          <p:spPr bwMode="auto">
            <a:xfrm>
              <a:off x="7790988" y="5821440"/>
              <a:ext cx="357165" cy="115956"/>
            </a:xfrm>
            <a:prstGeom prst="cube">
              <a:avLst>
                <a:gd name="adj" fmla="val 75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cxnSp>
          <p:nvCxnSpPr>
            <p:cNvPr id="104" name="Straight Connector 103"/>
            <p:cNvCxnSpPr/>
            <p:nvPr/>
          </p:nvCxnSpPr>
          <p:spPr bwMode="auto">
            <a:xfrm rot="5400000">
              <a:off x="7879069" y="5812721"/>
              <a:ext cx="60360" cy="492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auto">
            <a:xfrm rot="5400000">
              <a:off x="7927477" y="5842090"/>
              <a:ext cx="825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auto">
            <a:xfrm rot="16200000" flipH="1">
              <a:off x="7994949" y="5812720"/>
              <a:ext cx="60360" cy="492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Connector 106"/>
            <p:cNvSpPr/>
            <p:nvPr/>
          </p:nvSpPr>
          <p:spPr bwMode="auto">
            <a:xfrm>
              <a:off x="7920093" y="5727491"/>
              <a:ext cx="93664" cy="93659"/>
            </a:xfrm>
            <a:prstGeom prst="flowChartConnector">
              <a:avLst/>
            </a:prstGeom>
            <a:solidFill>
              <a:srgbClr val="7F7F7F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08" name="Connector 107"/>
            <p:cNvSpPr/>
            <p:nvPr/>
          </p:nvSpPr>
          <p:spPr bwMode="auto">
            <a:xfrm>
              <a:off x="7950131" y="5643686"/>
              <a:ext cx="93664" cy="93659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09" name="Connector 108"/>
            <p:cNvSpPr/>
            <p:nvPr/>
          </p:nvSpPr>
          <p:spPr bwMode="auto">
            <a:xfrm>
              <a:off x="7938220" y="5552081"/>
              <a:ext cx="93664" cy="93659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10" name="Connector 109"/>
            <p:cNvSpPr/>
            <p:nvPr/>
          </p:nvSpPr>
          <p:spPr bwMode="auto">
            <a:xfrm>
              <a:off x="7995382" y="5479631"/>
              <a:ext cx="93664" cy="93659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11" name="Connector 110"/>
            <p:cNvSpPr/>
            <p:nvPr/>
          </p:nvSpPr>
          <p:spPr bwMode="auto">
            <a:xfrm>
              <a:off x="7983163" y="5387944"/>
              <a:ext cx="93664" cy="93659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12" name="Connector 111"/>
            <p:cNvSpPr/>
            <p:nvPr/>
          </p:nvSpPr>
          <p:spPr bwMode="auto">
            <a:xfrm>
              <a:off x="8038272" y="5314335"/>
              <a:ext cx="93664" cy="93659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14" name="Connector 113"/>
            <p:cNvSpPr>
              <a:spLocks noChangeAspect="1"/>
            </p:cNvSpPr>
            <p:nvPr/>
          </p:nvSpPr>
          <p:spPr bwMode="auto">
            <a:xfrm>
              <a:off x="7987830" y="5120732"/>
              <a:ext cx="203911" cy="203900"/>
            </a:xfrm>
            <a:prstGeom prst="flowChartConnector">
              <a:avLst/>
            </a:prstGeom>
            <a:solidFill>
              <a:schemeClr val="accent6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  <p:sp>
          <p:nvSpPr>
            <p:cNvPr id="15699" name="TextBox 1"/>
            <p:cNvSpPr txBox="1">
              <a:spLocks noChangeArrowheads="1"/>
            </p:cNvSpPr>
            <p:nvPr/>
          </p:nvSpPr>
          <p:spPr bwMode="auto">
            <a:xfrm>
              <a:off x="8134880" y="5049464"/>
              <a:ext cx="61489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/>
                <a:t>NH</a:t>
              </a:r>
              <a:r>
                <a:rPr lang="en-US" sz="1400" b="1" baseline="-25000"/>
                <a:t>2</a:t>
              </a:r>
            </a:p>
          </p:txBody>
        </p:sp>
      </p:grpSp>
      <p:grpSp>
        <p:nvGrpSpPr>
          <p:cNvPr id="15391" name="Group 8"/>
          <p:cNvGrpSpPr>
            <a:grpSpLocks/>
          </p:cNvGrpSpPr>
          <p:nvPr/>
        </p:nvGrpSpPr>
        <p:grpSpPr bwMode="auto">
          <a:xfrm>
            <a:off x="7741065" y="3320844"/>
            <a:ext cx="1079500" cy="889000"/>
            <a:chOff x="7807921" y="3666344"/>
            <a:chExt cx="1078381" cy="887932"/>
          </a:xfrm>
        </p:grpSpPr>
        <p:sp>
          <p:nvSpPr>
            <p:cNvPr id="90" name="Cube 89"/>
            <p:cNvSpPr/>
            <p:nvPr/>
          </p:nvSpPr>
          <p:spPr bwMode="auto">
            <a:xfrm>
              <a:off x="7807921" y="4438527"/>
              <a:ext cx="359989" cy="115749"/>
            </a:xfrm>
            <a:prstGeom prst="cube">
              <a:avLst>
                <a:gd name="adj" fmla="val 75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cxnSp>
          <p:nvCxnSpPr>
            <p:cNvPr id="91" name="Straight Connector 90"/>
            <p:cNvCxnSpPr/>
            <p:nvPr/>
          </p:nvCxnSpPr>
          <p:spPr bwMode="auto">
            <a:xfrm rot="5400000">
              <a:off x="7896734" y="4427424"/>
              <a:ext cx="60253" cy="507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 bwMode="auto">
            <a:xfrm rot="5400000">
              <a:off x="7945105" y="4458347"/>
              <a:ext cx="84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 bwMode="auto">
            <a:xfrm rot="16200000" flipH="1">
              <a:off x="8013294" y="4428218"/>
              <a:ext cx="60253" cy="491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onnector 93"/>
            <p:cNvSpPr/>
            <p:nvPr/>
          </p:nvSpPr>
          <p:spPr bwMode="auto">
            <a:xfrm>
              <a:off x="7937740" y="4343210"/>
              <a:ext cx="94182" cy="94177"/>
            </a:xfrm>
            <a:prstGeom prst="flowChartConnector">
              <a:avLst/>
            </a:prstGeom>
            <a:solidFill>
              <a:srgbClr val="7F7F7F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95" name="Connector 94"/>
            <p:cNvSpPr/>
            <p:nvPr/>
          </p:nvSpPr>
          <p:spPr bwMode="auto">
            <a:xfrm>
              <a:off x="7967944" y="4258941"/>
              <a:ext cx="94182" cy="94177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96" name="Connector 95"/>
            <p:cNvSpPr/>
            <p:nvPr/>
          </p:nvSpPr>
          <p:spPr bwMode="auto">
            <a:xfrm>
              <a:off x="7955968" y="4166829"/>
              <a:ext cx="94182" cy="94177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97" name="Connector 96"/>
            <p:cNvSpPr/>
            <p:nvPr/>
          </p:nvSpPr>
          <p:spPr bwMode="auto">
            <a:xfrm>
              <a:off x="8013446" y="4093978"/>
              <a:ext cx="94182" cy="94177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98" name="Connector 97"/>
            <p:cNvSpPr/>
            <p:nvPr/>
          </p:nvSpPr>
          <p:spPr bwMode="auto">
            <a:xfrm>
              <a:off x="8001159" y="4001783"/>
              <a:ext cx="94182" cy="94177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99" name="Connector 98"/>
            <p:cNvSpPr/>
            <p:nvPr/>
          </p:nvSpPr>
          <p:spPr bwMode="auto">
            <a:xfrm>
              <a:off x="8056573" y="3927768"/>
              <a:ext cx="94182" cy="94177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01" name="Connector 100"/>
            <p:cNvSpPr>
              <a:spLocks noChangeAspect="1"/>
            </p:cNvSpPr>
            <p:nvPr/>
          </p:nvSpPr>
          <p:spPr bwMode="auto">
            <a:xfrm>
              <a:off x="8005852" y="3733093"/>
              <a:ext cx="205039" cy="205029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  <p:sp>
          <p:nvSpPr>
            <p:cNvPr id="15673" name="TextBox 114"/>
            <p:cNvSpPr txBox="1">
              <a:spLocks noChangeArrowheads="1"/>
            </p:cNvSpPr>
            <p:nvPr/>
          </p:nvSpPr>
          <p:spPr bwMode="auto">
            <a:xfrm>
              <a:off x="8167545" y="3666344"/>
              <a:ext cx="7187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rgbClr val="000000"/>
                  </a:solidFill>
                </a:rPr>
                <a:t>Br</a:t>
              </a:r>
              <a:endParaRPr lang="en-US" sz="1400" b="1" baseline="-25000">
                <a:solidFill>
                  <a:srgbClr val="000000"/>
                </a:solidFill>
              </a:endParaRPr>
            </a:p>
          </p:txBody>
        </p:sp>
      </p:grpSp>
      <p:grpSp>
        <p:nvGrpSpPr>
          <p:cNvPr id="15392" name="Group 7"/>
          <p:cNvGrpSpPr>
            <a:grpSpLocks/>
          </p:cNvGrpSpPr>
          <p:nvPr/>
        </p:nvGrpSpPr>
        <p:grpSpPr bwMode="auto">
          <a:xfrm>
            <a:off x="7725190" y="2473119"/>
            <a:ext cx="1058863" cy="889000"/>
            <a:chOff x="7790984" y="2651033"/>
            <a:chExt cx="1058547" cy="887932"/>
          </a:xfrm>
        </p:grpSpPr>
        <p:sp>
          <p:nvSpPr>
            <p:cNvPr id="77" name="Cube 76"/>
            <p:cNvSpPr/>
            <p:nvPr/>
          </p:nvSpPr>
          <p:spPr bwMode="auto">
            <a:xfrm>
              <a:off x="7790984" y="3423216"/>
              <a:ext cx="358668" cy="115749"/>
            </a:xfrm>
            <a:prstGeom prst="cube">
              <a:avLst>
                <a:gd name="adj" fmla="val 75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cxnSp>
          <p:nvCxnSpPr>
            <p:cNvPr id="78" name="Straight Connector 77"/>
            <p:cNvCxnSpPr/>
            <p:nvPr/>
          </p:nvCxnSpPr>
          <p:spPr bwMode="auto">
            <a:xfrm rot="5400000">
              <a:off x="7879884" y="3413681"/>
              <a:ext cx="58666" cy="49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 bwMode="auto">
            <a:xfrm rot="5400000">
              <a:off x="7928299" y="3443036"/>
              <a:ext cx="82451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 bwMode="auto">
            <a:xfrm rot="16200000" flipH="1">
              <a:off x="7996530" y="3412888"/>
              <a:ext cx="58666" cy="507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Connector 80"/>
            <p:cNvSpPr/>
            <p:nvPr/>
          </p:nvSpPr>
          <p:spPr bwMode="auto">
            <a:xfrm>
              <a:off x="7920342" y="3328649"/>
              <a:ext cx="93848" cy="93842"/>
            </a:xfrm>
            <a:prstGeom prst="flowChartConnector">
              <a:avLst/>
            </a:prstGeom>
            <a:solidFill>
              <a:srgbClr val="7F7F7F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82" name="Connector 81"/>
            <p:cNvSpPr/>
            <p:nvPr/>
          </p:nvSpPr>
          <p:spPr bwMode="auto">
            <a:xfrm>
              <a:off x="7950439" y="3244679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83" name="Connector 82"/>
            <p:cNvSpPr/>
            <p:nvPr/>
          </p:nvSpPr>
          <p:spPr bwMode="auto">
            <a:xfrm>
              <a:off x="7938505" y="3152894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84" name="Connector 83"/>
            <p:cNvSpPr/>
            <p:nvPr/>
          </p:nvSpPr>
          <p:spPr bwMode="auto">
            <a:xfrm>
              <a:off x="7995779" y="3080302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85" name="Connector 84"/>
            <p:cNvSpPr/>
            <p:nvPr/>
          </p:nvSpPr>
          <p:spPr bwMode="auto">
            <a:xfrm>
              <a:off x="7983536" y="2988435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86" name="Connector 85"/>
            <p:cNvSpPr/>
            <p:nvPr/>
          </p:nvSpPr>
          <p:spPr bwMode="auto">
            <a:xfrm>
              <a:off x="8038753" y="2914682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88" name="Connector 87"/>
            <p:cNvSpPr>
              <a:spLocks noChangeAspect="1"/>
            </p:cNvSpPr>
            <p:nvPr/>
          </p:nvSpPr>
          <p:spPr bwMode="auto">
            <a:xfrm>
              <a:off x="7988212" y="2720698"/>
              <a:ext cx="204311" cy="204300"/>
            </a:xfrm>
            <a:prstGeom prst="flowChartConnector">
              <a:avLst/>
            </a:prstGeom>
            <a:gradFill flip="none" rotWithShape="1">
              <a:gsLst>
                <a:gs pos="38000">
                  <a:srgbClr val="0000FF"/>
                </a:gs>
                <a:gs pos="100000">
                  <a:srgbClr val="0B3BFF"/>
                </a:gs>
              </a:gsLst>
              <a:lin ang="2700000" scaled="0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  <p:sp>
          <p:nvSpPr>
            <p:cNvPr id="15647" name="TextBox 115"/>
            <p:cNvSpPr txBox="1">
              <a:spLocks noChangeArrowheads="1"/>
            </p:cNvSpPr>
            <p:nvPr/>
          </p:nvSpPr>
          <p:spPr bwMode="auto">
            <a:xfrm>
              <a:off x="8133326" y="2651033"/>
              <a:ext cx="71620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rgbClr val="000000"/>
                  </a:solidFill>
                </a:rPr>
                <a:t>SH</a:t>
              </a:r>
              <a:endParaRPr lang="en-US" sz="1400" b="1" baseline="-25000">
                <a:solidFill>
                  <a:srgbClr val="000000"/>
                </a:solidFill>
              </a:endParaRPr>
            </a:p>
          </p:txBody>
        </p:sp>
      </p:grpSp>
      <p:grpSp>
        <p:nvGrpSpPr>
          <p:cNvPr id="15393" name="Group 6"/>
          <p:cNvGrpSpPr>
            <a:grpSpLocks/>
          </p:cNvGrpSpPr>
          <p:nvPr/>
        </p:nvGrpSpPr>
        <p:grpSpPr bwMode="auto">
          <a:xfrm>
            <a:off x="7725190" y="1646031"/>
            <a:ext cx="1028700" cy="881063"/>
            <a:chOff x="7790984" y="1781795"/>
            <a:chExt cx="1028567" cy="880218"/>
          </a:xfrm>
        </p:grpSpPr>
        <p:sp>
          <p:nvSpPr>
            <p:cNvPr id="15" name="Cube 14"/>
            <p:cNvSpPr/>
            <p:nvPr/>
          </p:nvSpPr>
          <p:spPr bwMode="auto">
            <a:xfrm>
              <a:off x="7790984" y="2549408"/>
              <a:ext cx="350793" cy="112605"/>
            </a:xfrm>
            <a:prstGeom prst="cube">
              <a:avLst>
                <a:gd name="adj" fmla="val 75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5400000">
              <a:off x="7877516" y="2539079"/>
              <a:ext cx="58682" cy="476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auto">
            <a:xfrm rot="5400000">
              <a:off x="7924351" y="2568440"/>
              <a:ext cx="8247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 rot="16200000" flipH="1">
              <a:off x="7991801" y="2539079"/>
              <a:ext cx="58682" cy="476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onnector 22"/>
            <p:cNvSpPr/>
            <p:nvPr/>
          </p:nvSpPr>
          <p:spPr bwMode="auto">
            <a:xfrm>
              <a:off x="7917858" y="2455736"/>
              <a:ext cx="92045" cy="9204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4" name="Connector 23"/>
            <p:cNvSpPr/>
            <p:nvPr/>
          </p:nvSpPr>
          <p:spPr bwMode="auto">
            <a:xfrm>
              <a:off x="7947377" y="2373379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6" name="Connector 25"/>
            <p:cNvSpPr/>
            <p:nvPr/>
          </p:nvSpPr>
          <p:spPr bwMode="auto">
            <a:xfrm>
              <a:off x="7935672" y="2283357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7" name="Connector 26"/>
            <p:cNvSpPr/>
            <p:nvPr/>
          </p:nvSpPr>
          <p:spPr bwMode="auto">
            <a:xfrm>
              <a:off x="7991846" y="2212159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8" name="Connector 27"/>
            <p:cNvSpPr/>
            <p:nvPr/>
          </p:nvSpPr>
          <p:spPr bwMode="auto">
            <a:xfrm>
              <a:off x="7979838" y="2122056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34" name="Connector 33"/>
            <p:cNvSpPr/>
            <p:nvPr/>
          </p:nvSpPr>
          <p:spPr bwMode="auto">
            <a:xfrm>
              <a:off x="8033995" y="2049720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36" name="Connector 35"/>
            <p:cNvSpPr>
              <a:spLocks noChangeAspect="1"/>
            </p:cNvSpPr>
            <p:nvPr/>
          </p:nvSpPr>
          <p:spPr bwMode="auto">
            <a:xfrm>
              <a:off x="7984424" y="1859462"/>
              <a:ext cx="200387" cy="200377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  <p:sp>
          <p:nvSpPr>
            <p:cNvPr id="15621" name="TextBox 116"/>
            <p:cNvSpPr txBox="1">
              <a:spLocks noChangeArrowheads="1"/>
            </p:cNvSpPr>
            <p:nvPr/>
          </p:nvSpPr>
          <p:spPr bwMode="auto">
            <a:xfrm>
              <a:off x="8117100" y="1781795"/>
              <a:ext cx="70245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rgbClr val="000000"/>
                  </a:solidFill>
                </a:rPr>
                <a:t>CH</a:t>
              </a:r>
              <a:r>
                <a:rPr lang="en-US" sz="1400" b="1" baseline="-25000">
                  <a:solidFill>
                    <a:srgbClr val="000000"/>
                  </a:solidFill>
                </a:rPr>
                <a:t>3</a:t>
              </a:r>
            </a:p>
          </p:txBody>
        </p:sp>
      </p:grpSp>
      <p:grpSp>
        <p:nvGrpSpPr>
          <p:cNvPr id="15394" name="Group 15359"/>
          <p:cNvGrpSpPr>
            <a:grpSpLocks/>
          </p:cNvGrpSpPr>
          <p:nvPr/>
        </p:nvGrpSpPr>
        <p:grpSpPr bwMode="auto">
          <a:xfrm>
            <a:off x="3290888" y="5181600"/>
            <a:ext cx="307975" cy="765175"/>
            <a:chOff x="3195895" y="5162914"/>
            <a:chExt cx="307908" cy="764272"/>
          </a:xfrm>
        </p:grpSpPr>
        <p:cxnSp>
          <p:nvCxnSpPr>
            <p:cNvPr id="120" name="Straight Connector 119"/>
            <p:cNvCxnSpPr/>
            <p:nvPr/>
          </p:nvCxnSpPr>
          <p:spPr bwMode="auto">
            <a:xfrm rot="5400000">
              <a:off x="3191161" y="5855810"/>
              <a:ext cx="58669" cy="492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 bwMode="auto">
            <a:xfrm rot="5400000">
              <a:off x="3239581" y="5885166"/>
              <a:ext cx="82453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 bwMode="auto">
            <a:xfrm rot="16200000" flipH="1">
              <a:off x="3307817" y="5855016"/>
              <a:ext cx="58669" cy="507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onnector 122"/>
            <p:cNvSpPr/>
            <p:nvPr/>
          </p:nvSpPr>
          <p:spPr bwMode="auto">
            <a:xfrm>
              <a:off x="3231622" y="5770865"/>
              <a:ext cx="93848" cy="93842"/>
            </a:xfrm>
            <a:prstGeom prst="flowChartConnector">
              <a:avLst/>
            </a:prstGeom>
            <a:solidFill>
              <a:srgbClr val="7F7F7F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24" name="Connector 123"/>
            <p:cNvSpPr/>
            <p:nvPr/>
          </p:nvSpPr>
          <p:spPr bwMode="auto">
            <a:xfrm>
              <a:off x="3261719" y="5686895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25" name="Connector 124"/>
            <p:cNvSpPr/>
            <p:nvPr/>
          </p:nvSpPr>
          <p:spPr bwMode="auto">
            <a:xfrm>
              <a:off x="3249785" y="5595110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26" name="Connector 125"/>
            <p:cNvSpPr/>
            <p:nvPr/>
          </p:nvSpPr>
          <p:spPr bwMode="auto">
            <a:xfrm>
              <a:off x="3307059" y="5522518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27" name="Connector 126"/>
            <p:cNvSpPr/>
            <p:nvPr/>
          </p:nvSpPr>
          <p:spPr bwMode="auto">
            <a:xfrm>
              <a:off x="3294816" y="5430651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28" name="Connector 127"/>
            <p:cNvSpPr/>
            <p:nvPr/>
          </p:nvSpPr>
          <p:spPr bwMode="auto">
            <a:xfrm>
              <a:off x="3350033" y="5356898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29" name="Connector 128"/>
            <p:cNvSpPr>
              <a:spLocks noChangeAspect="1"/>
            </p:cNvSpPr>
            <p:nvPr/>
          </p:nvSpPr>
          <p:spPr bwMode="auto">
            <a:xfrm>
              <a:off x="3299492" y="5162914"/>
              <a:ext cx="204311" cy="204300"/>
            </a:xfrm>
            <a:prstGeom prst="flowChartConnector">
              <a:avLst/>
            </a:prstGeom>
            <a:gradFill flip="none" rotWithShape="1">
              <a:gsLst>
                <a:gs pos="38000">
                  <a:srgbClr val="0000FF"/>
                </a:gs>
                <a:gs pos="100000">
                  <a:srgbClr val="0B3BFF"/>
                </a:gs>
              </a:gsLst>
              <a:lin ang="2700000" scaled="0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</p:grpSp>
      <p:grpSp>
        <p:nvGrpSpPr>
          <p:cNvPr id="15395" name="Group 12"/>
          <p:cNvGrpSpPr>
            <a:grpSpLocks/>
          </p:cNvGrpSpPr>
          <p:nvPr/>
        </p:nvGrpSpPr>
        <p:grpSpPr bwMode="auto">
          <a:xfrm>
            <a:off x="3552825" y="5164138"/>
            <a:ext cx="301625" cy="749300"/>
            <a:chOff x="3513803" y="5176067"/>
            <a:chExt cx="301995" cy="749592"/>
          </a:xfrm>
        </p:grpSpPr>
        <p:cxnSp>
          <p:nvCxnSpPr>
            <p:cNvPr id="133" name="Straight Connector 132"/>
            <p:cNvCxnSpPr/>
            <p:nvPr/>
          </p:nvCxnSpPr>
          <p:spPr bwMode="auto">
            <a:xfrm rot="5400000">
              <a:off x="3508265" y="5856555"/>
              <a:ext cx="58761" cy="47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 bwMode="auto">
            <a:xfrm rot="5400000">
              <a:off x="3555956" y="5885162"/>
              <a:ext cx="809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 bwMode="auto">
            <a:xfrm rot="16200000" flipH="1">
              <a:off x="3622705" y="5856555"/>
              <a:ext cx="58761" cy="47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Connector 135"/>
            <p:cNvSpPr/>
            <p:nvPr/>
          </p:nvSpPr>
          <p:spPr bwMode="auto">
            <a:xfrm>
              <a:off x="3548845" y="5772341"/>
              <a:ext cx="92045" cy="9204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37" name="Connector 136"/>
            <p:cNvSpPr/>
            <p:nvPr/>
          </p:nvSpPr>
          <p:spPr bwMode="auto">
            <a:xfrm>
              <a:off x="3578364" y="5689984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38" name="Connector 137"/>
            <p:cNvSpPr/>
            <p:nvPr/>
          </p:nvSpPr>
          <p:spPr bwMode="auto">
            <a:xfrm>
              <a:off x="3566659" y="5599962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39" name="Connector 138"/>
            <p:cNvSpPr/>
            <p:nvPr/>
          </p:nvSpPr>
          <p:spPr bwMode="auto">
            <a:xfrm>
              <a:off x="3622833" y="5528764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40" name="Connector 139"/>
            <p:cNvSpPr/>
            <p:nvPr/>
          </p:nvSpPr>
          <p:spPr bwMode="auto">
            <a:xfrm>
              <a:off x="3610825" y="5438661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41" name="Connector 140"/>
            <p:cNvSpPr/>
            <p:nvPr/>
          </p:nvSpPr>
          <p:spPr bwMode="auto">
            <a:xfrm>
              <a:off x="3664982" y="5366325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42" name="Connector 141"/>
            <p:cNvSpPr>
              <a:spLocks noChangeAspect="1"/>
            </p:cNvSpPr>
            <p:nvPr/>
          </p:nvSpPr>
          <p:spPr bwMode="auto">
            <a:xfrm>
              <a:off x="3615411" y="5176067"/>
              <a:ext cx="200387" cy="200377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</p:grpSp>
      <p:grpSp>
        <p:nvGrpSpPr>
          <p:cNvPr id="15396" name="Group 146"/>
          <p:cNvGrpSpPr>
            <a:grpSpLocks/>
          </p:cNvGrpSpPr>
          <p:nvPr/>
        </p:nvGrpSpPr>
        <p:grpSpPr bwMode="auto">
          <a:xfrm>
            <a:off x="4068763" y="5181600"/>
            <a:ext cx="307975" cy="765175"/>
            <a:chOff x="3195895" y="5162914"/>
            <a:chExt cx="307908" cy="764272"/>
          </a:xfrm>
        </p:grpSpPr>
        <p:cxnSp>
          <p:nvCxnSpPr>
            <p:cNvPr id="148" name="Straight Connector 147"/>
            <p:cNvCxnSpPr/>
            <p:nvPr/>
          </p:nvCxnSpPr>
          <p:spPr bwMode="auto">
            <a:xfrm rot="5400000">
              <a:off x="3191161" y="5855810"/>
              <a:ext cx="58669" cy="492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 bwMode="auto">
            <a:xfrm rot="5400000">
              <a:off x="3239581" y="5885166"/>
              <a:ext cx="82453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 bwMode="auto">
            <a:xfrm rot="16200000" flipH="1">
              <a:off x="3307817" y="5855016"/>
              <a:ext cx="58669" cy="507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Connector 150"/>
            <p:cNvSpPr/>
            <p:nvPr/>
          </p:nvSpPr>
          <p:spPr bwMode="auto">
            <a:xfrm>
              <a:off x="3231622" y="5770865"/>
              <a:ext cx="93848" cy="93842"/>
            </a:xfrm>
            <a:prstGeom prst="flowChartConnector">
              <a:avLst/>
            </a:prstGeom>
            <a:solidFill>
              <a:srgbClr val="7F7F7F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52" name="Connector 151"/>
            <p:cNvSpPr/>
            <p:nvPr/>
          </p:nvSpPr>
          <p:spPr bwMode="auto">
            <a:xfrm>
              <a:off x="3261719" y="5686895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53" name="Connector 152"/>
            <p:cNvSpPr/>
            <p:nvPr/>
          </p:nvSpPr>
          <p:spPr bwMode="auto">
            <a:xfrm>
              <a:off x="3249785" y="5595110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54" name="Connector 153"/>
            <p:cNvSpPr/>
            <p:nvPr/>
          </p:nvSpPr>
          <p:spPr bwMode="auto">
            <a:xfrm>
              <a:off x="3307059" y="5522518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55" name="Connector 154"/>
            <p:cNvSpPr/>
            <p:nvPr/>
          </p:nvSpPr>
          <p:spPr bwMode="auto">
            <a:xfrm>
              <a:off x="3294816" y="5430651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56" name="Connector 155"/>
            <p:cNvSpPr/>
            <p:nvPr/>
          </p:nvSpPr>
          <p:spPr bwMode="auto">
            <a:xfrm>
              <a:off x="3350033" y="5356898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57" name="Connector 156"/>
            <p:cNvSpPr>
              <a:spLocks noChangeAspect="1"/>
            </p:cNvSpPr>
            <p:nvPr/>
          </p:nvSpPr>
          <p:spPr bwMode="auto">
            <a:xfrm>
              <a:off x="3299492" y="5162914"/>
              <a:ext cx="204311" cy="204300"/>
            </a:xfrm>
            <a:prstGeom prst="flowChartConnector">
              <a:avLst/>
            </a:prstGeom>
            <a:gradFill flip="none" rotWithShape="1">
              <a:gsLst>
                <a:gs pos="38000">
                  <a:srgbClr val="0000FF"/>
                </a:gs>
                <a:gs pos="100000">
                  <a:srgbClr val="0B3BFF"/>
                </a:gs>
              </a:gsLst>
              <a:lin ang="2700000" scaled="0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</p:grpSp>
      <p:grpSp>
        <p:nvGrpSpPr>
          <p:cNvPr id="15397" name="Group 157"/>
          <p:cNvGrpSpPr>
            <a:grpSpLocks/>
          </p:cNvGrpSpPr>
          <p:nvPr/>
        </p:nvGrpSpPr>
        <p:grpSpPr bwMode="auto">
          <a:xfrm>
            <a:off x="4584700" y="5181600"/>
            <a:ext cx="307975" cy="765175"/>
            <a:chOff x="3195895" y="5162914"/>
            <a:chExt cx="307908" cy="764272"/>
          </a:xfrm>
        </p:grpSpPr>
        <p:cxnSp>
          <p:nvCxnSpPr>
            <p:cNvPr id="159" name="Straight Connector 158"/>
            <p:cNvCxnSpPr/>
            <p:nvPr/>
          </p:nvCxnSpPr>
          <p:spPr bwMode="auto">
            <a:xfrm rot="5400000">
              <a:off x="3191162" y="5855809"/>
              <a:ext cx="58669" cy="49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 bwMode="auto">
            <a:xfrm rot="5400000">
              <a:off x="3239582" y="5885166"/>
              <a:ext cx="82453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 bwMode="auto">
            <a:xfrm rot="16200000" flipH="1">
              <a:off x="3307818" y="5855016"/>
              <a:ext cx="58669" cy="507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Connector 161"/>
            <p:cNvSpPr/>
            <p:nvPr/>
          </p:nvSpPr>
          <p:spPr bwMode="auto">
            <a:xfrm>
              <a:off x="3231622" y="5770865"/>
              <a:ext cx="93848" cy="93842"/>
            </a:xfrm>
            <a:prstGeom prst="flowChartConnector">
              <a:avLst/>
            </a:prstGeom>
            <a:solidFill>
              <a:srgbClr val="7F7F7F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63" name="Connector 162"/>
            <p:cNvSpPr/>
            <p:nvPr/>
          </p:nvSpPr>
          <p:spPr bwMode="auto">
            <a:xfrm>
              <a:off x="3261719" y="5686895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64" name="Connector 163"/>
            <p:cNvSpPr/>
            <p:nvPr/>
          </p:nvSpPr>
          <p:spPr bwMode="auto">
            <a:xfrm>
              <a:off x="3249785" y="5595110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65" name="Connector 164"/>
            <p:cNvSpPr/>
            <p:nvPr/>
          </p:nvSpPr>
          <p:spPr bwMode="auto">
            <a:xfrm>
              <a:off x="3307059" y="5522518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66" name="Connector 165"/>
            <p:cNvSpPr/>
            <p:nvPr/>
          </p:nvSpPr>
          <p:spPr bwMode="auto">
            <a:xfrm>
              <a:off x="3294816" y="5430651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67" name="Connector 166"/>
            <p:cNvSpPr/>
            <p:nvPr/>
          </p:nvSpPr>
          <p:spPr bwMode="auto">
            <a:xfrm>
              <a:off x="3350033" y="5356898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68" name="Connector 167"/>
            <p:cNvSpPr>
              <a:spLocks noChangeAspect="1"/>
            </p:cNvSpPr>
            <p:nvPr/>
          </p:nvSpPr>
          <p:spPr bwMode="auto">
            <a:xfrm>
              <a:off x="3299492" y="5162914"/>
              <a:ext cx="204311" cy="204300"/>
            </a:xfrm>
            <a:prstGeom prst="flowChartConnector">
              <a:avLst/>
            </a:prstGeom>
            <a:gradFill flip="none" rotWithShape="1">
              <a:gsLst>
                <a:gs pos="38000">
                  <a:srgbClr val="0000FF"/>
                </a:gs>
                <a:gs pos="100000">
                  <a:srgbClr val="0B3BFF"/>
                </a:gs>
              </a:gsLst>
              <a:lin ang="2700000" scaled="0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</p:grpSp>
      <p:grpSp>
        <p:nvGrpSpPr>
          <p:cNvPr id="15398" name="Group 179"/>
          <p:cNvGrpSpPr>
            <a:grpSpLocks/>
          </p:cNvGrpSpPr>
          <p:nvPr/>
        </p:nvGrpSpPr>
        <p:grpSpPr bwMode="auto">
          <a:xfrm>
            <a:off x="3806825" y="5181600"/>
            <a:ext cx="307975" cy="765175"/>
            <a:chOff x="3195895" y="5162914"/>
            <a:chExt cx="307908" cy="764272"/>
          </a:xfrm>
        </p:grpSpPr>
        <p:cxnSp>
          <p:nvCxnSpPr>
            <p:cNvPr id="181" name="Straight Connector 180"/>
            <p:cNvCxnSpPr/>
            <p:nvPr/>
          </p:nvCxnSpPr>
          <p:spPr bwMode="auto">
            <a:xfrm rot="5400000">
              <a:off x="3191162" y="5855809"/>
              <a:ext cx="58669" cy="492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 bwMode="auto">
            <a:xfrm rot="5400000">
              <a:off x="3239582" y="5885166"/>
              <a:ext cx="82453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 bwMode="auto">
            <a:xfrm rot="16200000" flipH="1">
              <a:off x="3307818" y="5855016"/>
              <a:ext cx="58669" cy="507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Connector 183"/>
            <p:cNvSpPr/>
            <p:nvPr/>
          </p:nvSpPr>
          <p:spPr bwMode="auto">
            <a:xfrm>
              <a:off x="3231622" y="5770865"/>
              <a:ext cx="93848" cy="93842"/>
            </a:xfrm>
            <a:prstGeom prst="flowChartConnector">
              <a:avLst/>
            </a:prstGeom>
            <a:solidFill>
              <a:srgbClr val="7F7F7F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85" name="Connector 184"/>
            <p:cNvSpPr/>
            <p:nvPr/>
          </p:nvSpPr>
          <p:spPr bwMode="auto">
            <a:xfrm>
              <a:off x="3261719" y="5686895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86" name="Connector 185"/>
            <p:cNvSpPr/>
            <p:nvPr/>
          </p:nvSpPr>
          <p:spPr bwMode="auto">
            <a:xfrm>
              <a:off x="3249785" y="5595110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87" name="Connector 186"/>
            <p:cNvSpPr/>
            <p:nvPr/>
          </p:nvSpPr>
          <p:spPr bwMode="auto">
            <a:xfrm>
              <a:off x="3307059" y="5522518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88" name="Connector 187"/>
            <p:cNvSpPr/>
            <p:nvPr/>
          </p:nvSpPr>
          <p:spPr bwMode="auto">
            <a:xfrm>
              <a:off x="3294816" y="5430651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89" name="Connector 188"/>
            <p:cNvSpPr/>
            <p:nvPr/>
          </p:nvSpPr>
          <p:spPr bwMode="auto">
            <a:xfrm>
              <a:off x="3350033" y="5356898"/>
              <a:ext cx="93848" cy="93842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90" name="Connector 189"/>
            <p:cNvSpPr>
              <a:spLocks noChangeAspect="1"/>
            </p:cNvSpPr>
            <p:nvPr/>
          </p:nvSpPr>
          <p:spPr bwMode="auto">
            <a:xfrm>
              <a:off x="3299492" y="5162914"/>
              <a:ext cx="204311" cy="204300"/>
            </a:xfrm>
            <a:prstGeom prst="flowChartConnector">
              <a:avLst/>
            </a:prstGeom>
            <a:gradFill flip="none" rotWithShape="1">
              <a:gsLst>
                <a:gs pos="38000">
                  <a:srgbClr val="0000FF"/>
                </a:gs>
                <a:gs pos="100000">
                  <a:srgbClr val="0B3BFF"/>
                </a:gs>
              </a:gsLst>
              <a:lin ang="2700000" scaled="0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</p:grpSp>
      <p:grpSp>
        <p:nvGrpSpPr>
          <p:cNvPr id="15399" name="Group 190"/>
          <p:cNvGrpSpPr>
            <a:grpSpLocks/>
          </p:cNvGrpSpPr>
          <p:nvPr/>
        </p:nvGrpSpPr>
        <p:grpSpPr bwMode="auto">
          <a:xfrm>
            <a:off x="4846638" y="5164138"/>
            <a:ext cx="301625" cy="749300"/>
            <a:chOff x="3513803" y="5176067"/>
            <a:chExt cx="301995" cy="749592"/>
          </a:xfrm>
        </p:grpSpPr>
        <p:cxnSp>
          <p:nvCxnSpPr>
            <p:cNvPr id="192" name="Straight Connector 191"/>
            <p:cNvCxnSpPr/>
            <p:nvPr/>
          </p:nvCxnSpPr>
          <p:spPr bwMode="auto">
            <a:xfrm rot="5400000">
              <a:off x="3508265" y="5856555"/>
              <a:ext cx="58761" cy="47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 bwMode="auto">
            <a:xfrm rot="5400000">
              <a:off x="3555956" y="5885162"/>
              <a:ext cx="809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 bwMode="auto">
            <a:xfrm rot="16200000" flipH="1">
              <a:off x="3622705" y="5856555"/>
              <a:ext cx="58761" cy="476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onnector 194"/>
            <p:cNvSpPr/>
            <p:nvPr/>
          </p:nvSpPr>
          <p:spPr bwMode="auto">
            <a:xfrm>
              <a:off x="3548845" y="5772341"/>
              <a:ext cx="92045" cy="9204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96" name="Connector 195"/>
            <p:cNvSpPr/>
            <p:nvPr/>
          </p:nvSpPr>
          <p:spPr bwMode="auto">
            <a:xfrm>
              <a:off x="3578364" y="5689984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97" name="Connector 196"/>
            <p:cNvSpPr/>
            <p:nvPr/>
          </p:nvSpPr>
          <p:spPr bwMode="auto">
            <a:xfrm>
              <a:off x="3566659" y="5599962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98" name="Connector 197"/>
            <p:cNvSpPr/>
            <p:nvPr/>
          </p:nvSpPr>
          <p:spPr bwMode="auto">
            <a:xfrm>
              <a:off x="3622833" y="5528764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99" name="Connector 198"/>
            <p:cNvSpPr/>
            <p:nvPr/>
          </p:nvSpPr>
          <p:spPr bwMode="auto">
            <a:xfrm>
              <a:off x="3610825" y="5438661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00" name="Connector 199"/>
            <p:cNvSpPr/>
            <p:nvPr/>
          </p:nvSpPr>
          <p:spPr bwMode="auto">
            <a:xfrm>
              <a:off x="3664982" y="5366325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01" name="Connector 200"/>
            <p:cNvSpPr>
              <a:spLocks noChangeAspect="1"/>
            </p:cNvSpPr>
            <p:nvPr/>
          </p:nvSpPr>
          <p:spPr bwMode="auto">
            <a:xfrm>
              <a:off x="3615411" y="5176067"/>
              <a:ext cx="200387" cy="200377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</p:grpSp>
      <p:grpSp>
        <p:nvGrpSpPr>
          <p:cNvPr id="15400" name="Group 201"/>
          <p:cNvGrpSpPr>
            <a:grpSpLocks/>
          </p:cNvGrpSpPr>
          <p:nvPr/>
        </p:nvGrpSpPr>
        <p:grpSpPr bwMode="auto">
          <a:xfrm>
            <a:off x="4329113" y="5164138"/>
            <a:ext cx="303212" cy="749300"/>
            <a:chOff x="3513803" y="5176067"/>
            <a:chExt cx="301995" cy="749592"/>
          </a:xfrm>
        </p:grpSpPr>
        <p:cxnSp>
          <p:nvCxnSpPr>
            <p:cNvPr id="203" name="Straight Connector 202"/>
            <p:cNvCxnSpPr/>
            <p:nvPr/>
          </p:nvCxnSpPr>
          <p:spPr bwMode="auto">
            <a:xfrm rot="5400000">
              <a:off x="3508930" y="5855890"/>
              <a:ext cx="58761" cy="490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 bwMode="auto">
            <a:xfrm rot="5400000">
              <a:off x="3556315" y="5884371"/>
              <a:ext cx="80995" cy="1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 bwMode="auto">
            <a:xfrm rot="16200000" flipH="1">
              <a:off x="3622771" y="5855890"/>
              <a:ext cx="58761" cy="490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Connector 205"/>
            <p:cNvSpPr/>
            <p:nvPr/>
          </p:nvSpPr>
          <p:spPr bwMode="auto">
            <a:xfrm>
              <a:off x="3548845" y="5772341"/>
              <a:ext cx="92045" cy="9204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07" name="Connector 206"/>
            <p:cNvSpPr/>
            <p:nvPr/>
          </p:nvSpPr>
          <p:spPr bwMode="auto">
            <a:xfrm>
              <a:off x="3578364" y="5689984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08" name="Connector 207"/>
            <p:cNvSpPr/>
            <p:nvPr/>
          </p:nvSpPr>
          <p:spPr bwMode="auto">
            <a:xfrm>
              <a:off x="3566659" y="5599962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09" name="Connector 208"/>
            <p:cNvSpPr/>
            <p:nvPr/>
          </p:nvSpPr>
          <p:spPr bwMode="auto">
            <a:xfrm>
              <a:off x="3622833" y="5528764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10" name="Connector 209"/>
            <p:cNvSpPr/>
            <p:nvPr/>
          </p:nvSpPr>
          <p:spPr bwMode="auto">
            <a:xfrm>
              <a:off x="3610825" y="5438661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11" name="Connector 210"/>
            <p:cNvSpPr/>
            <p:nvPr/>
          </p:nvSpPr>
          <p:spPr bwMode="auto">
            <a:xfrm>
              <a:off x="3664982" y="5366325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12" name="Connector 211"/>
            <p:cNvSpPr>
              <a:spLocks noChangeAspect="1"/>
            </p:cNvSpPr>
            <p:nvPr/>
          </p:nvSpPr>
          <p:spPr bwMode="auto">
            <a:xfrm>
              <a:off x="3615411" y="5176067"/>
              <a:ext cx="200387" cy="200377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</p:grpSp>
      <p:grpSp>
        <p:nvGrpSpPr>
          <p:cNvPr id="15401" name="Group 212"/>
          <p:cNvGrpSpPr>
            <a:grpSpLocks/>
          </p:cNvGrpSpPr>
          <p:nvPr/>
        </p:nvGrpSpPr>
        <p:grpSpPr bwMode="auto">
          <a:xfrm>
            <a:off x="5100638" y="5164138"/>
            <a:ext cx="303212" cy="749300"/>
            <a:chOff x="3513803" y="5176067"/>
            <a:chExt cx="301995" cy="749592"/>
          </a:xfrm>
        </p:grpSpPr>
        <p:cxnSp>
          <p:nvCxnSpPr>
            <p:cNvPr id="214" name="Straight Connector 213"/>
            <p:cNvCxnSpPr/>
            <p:nvPr/>
          </p:nvCxnSpPr>
          <p:spPr bwMode="auto">
            <a:xfrm rot="5400000">
              <a:off x="3508930" y="5855890"/>
              <a:ext cx="58761" cy="490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 bwMode="auto">
            <a:xfrm rot="5400000">
              <a:off x="3556315" y="5884371"/>
              <a:ext cx="80995" cy="1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 bwMode="auto">
            <a:xfrm rot="16200000" flipH="1">
              <a:off x="3622771" y="5855890"/>
              <a:ext cx="58761" cy="490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Connector 216"/>
            <p:cNvSpPr/>
            <p:nvPr/>
          </p:nvSpPr>
          <p:spPr bwMode="auto">
            <a:xfrm>
              <a:off x="3548845" y="5772341"/>
              <a:ext cx="92045" cy="9204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18" name="Connector 217"/>
            <p:cNvSpPr/>
            <p:nvPr/>
          </p:nvSpPr>
          <p:spPr bwMode="auto">
            <a:xfrm>
              <a:off x="3578364" y="5689984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19" name="Connector 218"/>
            <p:cNvSpPr/>
            <p:nvPr/>
          </p:nvSpPr>
          <p:spPr bwMode="auto">
            <a:xfrm>
              <a:off x="3566659" y="5599962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20" name="Connector 219"/>
            <p:cNvSpPr/>
            <p:nvPr/>
          </p:nvSpPr>
          <p:spPr bwMode="auto">
            <a:xfrm>
              <a:off x="3622833" y="5528764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21" name="Connector 220"/>
            <p:cNvSpPr/>
            <p:nvPr/>
          </p:nvSpPr>
          <p:spPr bwMode="auto">
            <a:xfrm>
              <a:off x="3610825" y="5438661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22" name="Connector 221"/>
            <p:cNvSpPr/>
            <p:nvPr/>
          </p:nvSpPr>
          <p:spPr bwMode="auto">
            <a:xfrm>
              <a:off x="3664982" y="5366325"/>
              <a:ext cx="92045" cy="92040"/>
            </a:xfrm>
            <a:prstGeom prst="flowChartConnector">
              <a:avLst/>
            </a:prstGeom>
            <a:gradFill flip="none" rotWithShape="1">
              <a:gsLst>
                <a:gs pos="0">
                  <a:srgbClr val="59D220"/>
                </a:gs>
                <a:gs pos="100000">
                  <a:srgbClr val="64F022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23" name="Connector 222"/>
            <p:cNvSpPr>
              <a:spLocks noChangeAspect="1"/>
            </p:cNvSpPr>
            <p:nvPr/>
          </p:nvSpPr>
          <p:spPr bwMode="auto">
            <a:xfrm>
              <a:off x="3615411" y="5176067"/>
              <a:ext cx="200387" cy="200377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/>
            </a:p>
          </p:txBody>
        </p:sp>
      </p:grpSp>
      <p:sp>
        <p:nvSpPr>
          <p:cNvPr id="15402" name="TextBox 15360"/>
          <p:cNvSpPr txBox="1">
            <a:spLocks noChangeArrowheads="1"/>
          </p:cNvSpPr>
          <p:nvPr/>
        </p:nvSpPr>
        <p:spPr bwMode="auto">
          <a:xfrm>
            <a:off x="1254125" y="5353050"/>
            <a:ext cx="18256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Mixed Monolayers</a:t>
            </a:r>
          </a:p>
          <a:p>
            <a:pPr eaLnBrk="1" hangingPunct="1"/>
            <a:r>
              <a:rPr lang="en-US" sz="1400"/>
              <a:t>50% mole percent in solution</a:t>
            </a:r>
          </a:p>
        </p:txBody>
      </p:sp>
      <p:sp>
        <p:nvSpPr>
          <p:cNvPr id="15403" name="TextBox 15363"/>
          <p:cNvSpPr txBox="1">
            <a:spLocks noChangeArrowheads="1"/>
          </p:cNvSpPr>
          <p:nvPr/>
        </p:nvSpPr>
        <p:spPr bwMode="auto">
          <a:xfrm>
            <a:off x="5497513" y="5732463"/>
            <a:ext cx="1814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SiO</a:t>
            </a:r>
            <a:r>
              <a:rPr lang="en-US" sz="1800" baseline="-25000"/>
              <a:t>2</a:t>
            </a:r>
            <a:r>
              <a:rPr lang="en-US" sz="1800"/>
              <a:t> Substrate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87864" y="1833356"/>
            <a:ext cx="6511925" cy="1554317"/>
          </a:xfrm>
          <a:prstGeom prst="rect">
            <a:avLst/>
          </a:prstGeom>
          <a:noFill/>
          <a:ln w="38100">
            <a:solidFill>
              <a:srgbClr val="9447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55374" y="4956313"/>
            <a:ext cx="7010675" cy="1272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1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927" y="98382"/>
            <a:ext cx="8580783" cy="715962"/>
          </a:xfrm>
        </p:spPr>
        <p:txBody>
          <a:bodyPr/>
          <a:lstStyle/>
          <a:p>
            <a:r>
              <a:rPr lang="en-US" dirty="0" smtClean="0"/>
              <a:t>MD Model of DTES and MUTMS SAMs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16" y="2512092"/>
            <a:ext cx="3889513" cy="2371381"/>
          </a:xfrm>
        </p:spPr>
        <p:txBody>
          <a:bodyPr/>
          <a:lstStyle/>
          <a:p>
            <a:r>
              <a:rPr lang="en-US" sz="2000" dirty="0" smtClean="0"/>
              <a:t>SAM/Gold model built using Materials Studio</a:t>
            </a:r>
          </a:p>
          <a:p>
            <a:r>
              <a:rPr lang="en-US" sz="2000" dirty="0"/>
              <a:t>In-plane periodic unit cell of size 25A x 25A x 40A (Contains about 1500 atoms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Captures SAM tilt with respect to Silica layer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917" y="1985937"/>
            <a:ext cx="4802473" cy="214578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875894"/>
              </p:ext>
            </p:extLst>
          </p:nvPr>
        </p:nvGraphicFramePr>
        <p:xfrm>
          <a:off x="3901529" y="4144254"/>
          <a:ext cx="5181598" cy="390124"/>
        </p:xfrm>
        <a:graphic>
          <a:graphicData uri="http://schemas.openxmlformats.org/drawingml/2006/table">
            <a:tbl>
              <a:tblPr/>
              <a:tblGrid>
                <a:gridCol w="2354583"/>
                <a:gridCol w="1711620"/>
                <a:gridCol w="1115395"/>
              </a:tblGrid>
              <a:tr h="39012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Dodecyltriethoxysilane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CH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(CH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11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Si(OC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DTES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916" y="3532133"/>
            <a:ext cx="4639611" cy="21705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879800"/>
              </p:ext>
            </p:extLst>
          </p:nvPr>
        </p:nvGraphicFramePr>
        <p:xfrm>
          <a:off x="3876262" y="5746215"/>
          <a:ext cx="4912361" cy="518131"/>
        </p:xfrm>
        <a:graphic>
          <a:graphicData uri="http://schemas.openxmlformats.org/drawingml/2006/table">
            <a:tbl>
              <a:tblPr/>
              <a:tblGrid>
                <a:gridCol w="2232238"/>
                <a:gridCol w="1622684"/>
                <a:gridCol w="1057439"/>
              </a:tblGrid>
              <a:tr h="364307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11-mercapto-undecyltrimethoxysilane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SH(CH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11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Si(OC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5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MUTMS</a:t>
                      </a:r>
                    </a:p>
                  </a:txBody>
                  <a:tcPr marT="45706" marB="457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970666" y="978011"/>
            <a:ext cx="2643270" cy="5109436"/>
            <a:chOff x="5727318" y="1094739"/>
            <a:chExt cx="2643270" cy="5109436"/>
          </a:xfrm>
        </p:grpSpPr>
        <p:pic>
          <p:nvPicPr>
            <p:cNvPr id="12" name="Picture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7318" y="4053311"/>
              <a:ext cx="2463800" cy="188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58"/>
            <p:cNvSpPr txBox="1">
              <a:spLocks noChangeArrowheads="1"/>
            </p:cNvSpPr>
            <p:nvPr/>
          </p:nvSpPr>
          <p:spPr bwMode="auto">
            <a:xfrm>
              <a:off x="5747955" y="5896398"/>
              <a:ext cx="262263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sz="1400" dirty="0"/>
                <a:t>Velocity imposed on </a:t>
              </a:r>
              <a:r>
                <a:rPr lang="en-US" sz="1400" dirty="0" smtClean="0"/>
                <a:t>gold </a:t>
              </a:r>
              <a:r>
                <a:rPr lang="en-US" sz="1400" dirty="0"/>
                <a:t>layer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7967" y="1500475"/>
              <a:ext cx="2505075" cy="242887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822031" y="1546137"/>
              <a:ext cx="2443665" cy="366711"/>
            </a:xfrm>
            <a:prstGeom prst="rect">
              <a:avLst/>
            </a:prstGeom>
            <a:solidFill>
              <a:srgbClr val="60D083">
                <a:alpha val="4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 flipV="1">
              <a:off x="7050504" y="1254915"/>
              <a:ext cx="231608" cy="34891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2112" y="1094739"/>
              <a:ext cx="455295" cy="255270"/>
            </a:xfrm>
            <a:prstGeom prst="rect">
              <a:avLst/>
            </a:prstGeom>
          </p:spPr>
        </p:pic>
      </p:grp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-13251" y="2078593"/>
            <a:ext cx="3889513" cy="2371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ＭＳ Ｐゴシック" pitchFamily="4" charset="-128"/>
                <a:cs typeface="ＭＳ Ｐゴシック" pitchFamily="4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ＭＳ Ｐゴシック" pitchFamily="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+mn-lt"/>
                <a:ea typeface="ヒラギノ角ゴ Pro W3" pitchFamily="-106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b="1" kern="1200">
                <a:solidFill>
                  <a:schemeClr val="tx1"/>
                </a:solidFill>
                <a:latin typeface="+mn-lt"/>
                <a:ea typeface="ヒラギノ角ゴ Pro W3" pitchFamily="-106" charset="-128"/>
                <a:cs typeface="ヒラギノ角ゴ Pro W3" charset="-128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b="1" kern="1200">
                <a:solidFill>
                  <a:schemeClr val="tx1"/>
                </a:solidFill>
                <a:latin typeface="+mn-lt"/>
                <a:ea typeface="ヒラギノ角ゴ Pro W3" pitchFamily="-106" charset="-128"/>
                <a:cs typeface="ヒラギノ角ゴ Pro W3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Thermal equilibrium (at 300K) and spallation simulations performed using  LAMMPS</a:t>
            </a:r>
          </a:p>
          <a:p>
            <a:r>
              <a:rPr lang="en-US" sz="2000" dirty="0"/>
              <a:t>MD analysis based on ReaxFF potential to model bond failure (</a:t>
            </a:r>
            <a:r>
              <a:rPr lang="en-US" sz="2000" dirty="0" err="1"/>
              <a:t>Jarvi</a:t>
            </a:r>
            <a:r>
              <a:rPr lang="en-US" sz="2000" dirty="0"/>
              <a:t> et al.</a:t>
            </a:r>
            <a:r>
              <a:rPr lang="en-US" sz="2000" i="1" dirty="0"/>
              <a:t>, J. Phys. Chem. A, </a:t>
            </a:r>
            <a:r>
              <a:rPr lang="en-US" sz="2000" dirty="0"/>
              <a:t>2011)</a:t>
            </a:r>
          </a:p>
          <a:p>
            <a:r>
              <a:rPr lang="en-US" sz="2000" dirty="0"/>
              <a:t>“Smooth” application of constant velocity along top Au atomic layers</a:t>
            </a:r>
          </a:p>
        </p:txBody>
      </p:sp>
    </p:spTree>
    <p:extLst>
      <p:ext uri="{BB962C8B-B14F-4D97-AF65-F5344CB8AC3E}">
        <p14:creationId xmlns:p14="http://schemas.microsoft.com/office/powerpoint/2010/main" val="238204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81481E-6 L 2.77778E-6 -0.17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5.55556E-7 -0.169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716"/>
            <a:ext cx="9144000" cy="715962"/>
          </a:xfrm>
        </p:spPr>
        <p:txBody>
          <a:bodyPr/>
          <a:lstStyle/>
          <a:p>
            <a:r>
              <a:rPr lang="en-US" dirty="0" smtClean="0"/>
              <a:t>MD Predicted Cohesive Laws for DTES, MUTMS</a:t>
            </a:r>
            <a:endParaRPr lang="en-US" dirty="0"/>
          </a:p>
        </p:txBody>
      </p:sp>
      <p:pic>
        <p:nvPicPr>
          <p:cNvPr id="3" name="Separation30m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0688" y="922640"/>
            <a:ext cx="1915887" cy="2615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4184" y="2079206"/>
            <a:ext cx="234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T=300K, V</a:t>
            </a:r>
            <a:r>
              <a:rPr lang="en-US" sz="1600" baseline="-25000" dirty="0" smtClean="0"/>
              <a:t>0</a:t>
            </a:r>
            <a:r>
              <a:rPr lang="en-US" sz="1600" dirty="0" smtClean="0"/>
              <a:t>=30m/s, </a:t>
            </a:r>
          </a:p>
          <a:p>
            <a:pPr algn="ctr"/>
            <a:r>
              <a:rPr lang="en-US" sz="1600" dirty="0" smtClean="0"/>
              <a:t>strain rate = 4x10</a:t>
            </a:r>
            <a:r>
              <a:rPr lang="en-US" sz="1600" baseline="30000" dirty="0" smtClean="0"/>
              <a:t>10</a:t>
            </a:r>
            <a:r>
              <a:rPr lang="en-US" sz="1600" dirty="0" smtClean="0"/>
              <a:t> s</a:t>
            </a:r>
            <a:r>
              <a:rPr lang="en-US" sz="1600" baseline="30000" dirty="0" smtClean="0"/>
              <a:t>-1</a:t>
            </a:r>
            <a:endParaRPr lang="en-US" sz="1600" dirty="0"/>
          </a:p>
        </p:txBody>
      </p:sp>
      <p:pic>
        <p:nvPicPr>
          <p:cNvPr id="17" name="Mercapto_fina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15795"/>
          <a:stretch/>
        </p:blipFill>
        <p:spPr>
          <a:xfrm>
            <a:off x="6591098" y="913437"/>
            <a:ext cx="2077896" cy="262453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586514" y="1407886"/>
            <a:ext cx="0" cy="45139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5921829"/>
            <a:ext cx="8810171" cy="93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6828" y="957948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DTES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66789" y="932053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MUTMS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62" y="3644449"/>
            <a:ext cx="4110483" cy="320556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79292" y="4586991"/>
            <a:ext cx="152899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1289154" y="4601980"/>
            <a:ext cx="2338466" cy="1154243"/>
          </a:xfrm>
          <a:custGeom>
            <a:avLst/>
            <a:gdLst>
              <a:gd name="connsiteX0" fmla="*/ 0 w 2338466"/>
              <a:gd name="connsiteY0" fmla="*/ 1154243 h 1154243"/>
              <a:gd name="connsiteX1" fmla="*/ 2338466 w 2338466"/>
              <a:gd name="connsiteY1" fmla="*/ 1154243 h 1154243"/>
              <a:gd name="connsiteX2" fmla="*/ 1723869 w 2338466"/>
              <a:gd name="connsiteY2" fmla="*/ 1049312 h 1154243"/>
              <a:gd name="connsiteX3" fmla="*/ 1499016 w 2338466"/>
              <a:gd name="connsiteY3" fmla="*/ 959371 h 1154243"/>
              <a:gd name="connsiteX4" fmla="*/ 1319135 w 2338466"/>
              <a:gd name="connsiteY4" fmla="*/ 629587 h 1154243"/>
              <a:gd name="connsiteX5" fmla="*/ 1229194 w 2338466"/>
              <a:gd name="connsiteY5" fmla="*/ 419725 h 1154243"/>
              <a:gd name="connsiteX6" fmla="*/ 1124262 w 2338466"/>
              <a:gd name="connsiteY6" fmla="*/ 239843 h 1154243"/>
              <a:gd name="connsiteX7" fmla="*/ 974361 w 2338466"/>
              <a:gd name="connsiteY7" fmla="*/ 104931 h 1154243"/>
              <a:gd name="connsiteX8" fmla="*/ 749508 w 2338466"/>
              <a:gd name="connsiteY8" fmla="*/ 29981 h 1154243"/>
              <a:gd name="connsiteX9" fmla="*/ 659567 w 2338466"/>
              <a:gd name="connsiteY9" fmla="*/ 0 h 1154243"/>
              <a:gd name="connsiteX10" fmla="*/ 509666 w 2338466"/>
              <a:gd name="connsiteY10" fmla="*/ 119922 h 1154243"/>
              <a:gd name="connsiteX11" fmla="*/ 314794 w 2338466"/>
              <a:gd name="connsiteY11" fmla="*/ 449705 h 1154243"/>
              <a:gd name="connsiteX12" fmla="*/ 89941 w 2338466"/>
              <a:gd name="connsiteY12" fmla="*/ 824459 h 1154243"/>
              <a:gd name="connsiteX13" fmla="*/ 0 w 2338466"/>
              <a:gd name="connsiteY13" fmla="*/ 1154243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38466" h="1154243">
                <a:moveTo>
                  <a:pt x="0" y="1154243"/>
                </a:moveTo>
                <a:lnTo>
                  <a:pt x="2338466" y="1154243"/>
                </a:lnTo>
                <a:lnTo>
                  <a:pt x="1723869" y="1049312"/>
                </a:lnTo>
                <a:lnTo>
                  <a:pt x="1499016" y="959371"/>
                </a:lnTo>
                <a:lnTo>
                  <a:pt x="1319135" y="629587"/>
                </a:lnTo>
                <a:lnTo>
                  <a:pt x="1229194" y="419725"/>
                </a:lnTo>
                <a:lnTo>
                  <a:pt x="1124262" y="239843"/>
                </a:lnTo>
                <a:lnTo>
                  <a:pt x="974361" y="104931"/>
                </a:lnTo>
                <a:lnTo>
                  <a:pt x="749508" y="29981"/>
                </a:lnTo>
                <a:lnTo>
                  <a:pt x="659567" y="0"/>
                </a:lnTo>
                <a:lnTo>
                  <a:pt x="509666" y="119922"/>
                </a:lnTo>
                <a:lnTo>
                  <a:pt x="314794" y="449705"/>
                </a:lnTo>
                <a:lnTo>
                  <a:pt x="89941" y="824459"/>
                </a:lnTo>
                <a:lnTo>
                  <a:pt x="0" y="1154243"/>
                </a:lnTo>
                <a:close/>
              </a:path>
            </a:pathLst>
          </a:custGeom>
          <a:solidFill>
            <a:srgbClr val="985E2C">
              <a:alpha val="3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64589" y="5921829"/>
            <a:ext cx="2095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Work of separation ~ 0.3 J/m</a:t>
            </a:r>
            <a:r>
              <a:rPr lang="en-US" sz="1100" baseline="30000" dirty="0" smtClean="0"/>
              <a:t>2</a:t>
            </a:r>
            <a:endParaRPr lang="en-US" sz="1100" dirty="0" smtClean="0"/>
          </a:p>
          <a:p>
            <a:r>
              <a:rPr lang="en-US" sz="1100" dirty="0" smtClean="0"/>
              <a:t>Interfacial strength ~ 0.75 </a:t>
            </a:r>
            <a:r>
              <a:rPr lang="en-US" sz="1100" dirty="0" err="1" smtClean="0"/>
              <a:t>GPa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5957" y="3644449"/>
            <a:ext cx="4089920" cy="3151375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5685905" y="4671753"/>
            <a:ext cx="3131128" cy="1246909"/>
          </a:xfrm>
          <a:custGeom>
            <a:avLst/>
            <a:gdLst>
              <a:gd name="connsiteX0" fmla="*/ 55419 w 3131128"/>
              <a:gd name="connsiteY0" fmla="*/ 1246909 h 1246909"/>
              <a:gd name="connsiteX1" fmla="*/ 0 w 3131128"/>
              <a:gd name="connsiteY1" fmla="*/ 1246909 h 1246909"/>
              <a:gd name="connsiteX2" fmla="*/ 3131128 w 3131128"/>
              <a:gd name="connsiteY2" fmla="*/ 1246909 h 1246909"/>
              <a:gd name="connsiteX3" fmla="*/ 3131128 w 3131128"/>
              <a:gd name="connsiteY3" fmla="*/ 1163782 h 1246909"/>
              <a:gd name="connsiteX4" fmla="*/ 2360815 w 3131128"/>
              <a:gd name="connsiteY4" fmla="*/ 1069571 h 1246909"/>
              <a:gd name="connsiteX5" fmla="*/ 2072640 w 3131128"/>
              <a:gd name="connsiteY5" fmla="*/ 975360 h 1246909"/>
              <a:gd name="connsiteX6" fmla="*/ 1895302 w 3131128"/>
              <a:gd name="connsiteY6" fmla="*/ 775854 h 1246909"/>
              <a:gd name="connsiteX7" fmla="*/ 1745673 w 3131128"/>
              <a:gd name="connsiteY7" fmla="*/ 382385 h 1246909"/>
              <a:gd name="connsiteX8" fmla="*/ 1474124 w 3131128"/>
              <a:gd name="connsiteY8" fmla="*/ 138545 h 1246909"/>
              <a:gd name="connsiteX9" fmla="*/ 1235826 w 3131128"/>
              <a:gd name="connsiteY9" fmla="*/ 55418 h 1246909"/>
              <a:gd name="connsiteX10" fmla="*/ 1052946 w 3131128"/>
              <a:gd name="connsiteY10" fmla="*/ 0 h 1246909"/>
              <a:gd name="connsiteX11" fmla="*/ 792480 w 3131128"/>
              <a:gd name="connsiteY11" fmla="*/ 5542 h 1246909"/>
              <a:gd name="connsiteX12" fmla="*/ 543099 w 3131128"/>
              <a:gd name="connsiteY12" fmla="*/ 144087 h 1246909"/>
              <a:gd name="connsiteX13" fmla="*/ 338051 w 3131128"/>
              <a:gd name="connsiteY13" fmla="*/ 476596 h 1246909"/>
              <a:gd name="connsiteX14" fmla="*/ 144088 w 3131128"/>
              <a:gd name="connsiteY14" fmla="*/ 958734 h 1246909"/>
              <a:gd name="connsiteX15" fmla="*/ 55419 w 3131128"/>
              <a:gd name="connsiteY15" fmla="*/ 1246909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31128" h="1246909">
                <a:moveTo>
                  <a:pt x="55419" y="1246909"/>
                </a:moveTo>
                <a:lnTo>
                  <a:pt x="0" y="1246909"/>
                </a:lnTo>
                <a:lnTo>
                  <a:pt x="3131128" y="1246909"/>
                </a:lnTo>
                <a:lnTo>
                  <a:pt x="3131128" y="1163782"/>
                </a:lnTo>
                <a:lnTo>
                  <a:pt x="2360815" y="1069571"/>
                </a:lnTo>
                <a:lnTo>
                  <a:pt x="2072640" y="975360"/>
                </a:lnTo>
                <a:lnTo>
                  <a:pt x="1895302" y="775854"/>
                </a:lnTo>
                <a:lnTo>
                  <a:pt x="1745673" y="382385"/>
                </a:lnTo>
                <a:lnTo>
                  <a:pt x="1474124" y="138545"/>
                </a:lnTo>
                <a:lnTo>
                  <a:pt x="1235826" y="55418"/>
                </a:lnTo>
                <a:lnTo>
                  <a:pt x="1052946" y="0"/>
                </a:lnTo>
                <a:lnTo>
                  <a:pt x="792480" y="5542"/>
                </a:lnTo>
                <a:lnTo>
                  <a:pt x="543099" y="144087"/>
                </a:lnTo>
                <a:lnTo>
                  <a:pt x="338051" y="476596"/>
                </a:lnTo>
                <a:lnTo>
                  <a:pt x="144088" y="958734"/>
                </a:lnTo>
                <a:lnTo>
                  <a:pt x="55419" y="1246909"/>
                </a:lnTo>
                <a:close/>
              </a:path>
            </a:pathLst>
          </a:custGeom>
          <a:solidFill>
            <a:srgbClr val="985E2C">
              <a:alpha val="27059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237023" y="4648445"/>
            <a:ext cx="667109" cy="1582640"/>
          </a:xfrm>
          <a:custGeom>
            <a:avLst/>
            <a:gdLst>
              <a:gd name="connsiteX0" fmla="*/ 0 w 667109"/>
              <a:gd name="connsiteY0" fmla="*/ 0 h 1627517"/>
              <a:gd name="connsiteX1" fmla="*/ 0 w 667109"/>
              <a:gd name="connsiteY1" fmla="*/ 1627517 h 1627517"/>
              <a:gd name="connsiteX2" fmla="*/ 667109 w 667109"/>
              <a:gd name="connsiteY2" fmla="*/ 1627517 h 162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7109" h="1627517">
                <a:moveTo>
                  <a:pt x="0" y="0"/>
                </a:moveTo>
                <a:lnTo>
                  <a:pt x="0" y="1627517"/>
                </a:lnTo>
                <a:lnTo>
                  <a:pt x="667109" y="162751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576329" y="5655990"/>
            <a:ext cx="322053" cy="385314"/>
          </a:xfrm>
          <a:custGeom>
            <a:avLst/>
            <a:gdLst>
              <a:gd name="connsiteX0" fmla="*/ 0 w 322053"/>
              <a:gd name="connsiteY0" fmla="*/ 0 h 385314"/>
              <a:gd name="connsiteX1" fmla="*/ 0 w 322053"/>
              <a:gd name="connsiteY1" fmla="*/ 385314 h 385314"/>
              <a:gd name="connsiteX2" fmla="*/ 322053 w 322053"/>
              <a:gd name="connsiteY2" fmla="*/ 385314 h 38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053" h="385314">
                <a:moveTo>
                  <a:pt x="0" y="0"/>
                </a:moveTo>
                <a:lnTo>
                  <a:pt x="0" y="385314"/>
                </a:lnTo>
                <a:lnTo>
                  <a:pt x="322053" y="385314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50917" y="5918662"/>
            <a:ext cx="2095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Work of separation ~ 0.6 J/m</a:t>
            </a:r>
            <a:r>
              <a:rPr lang="en-US" sz="1100" baseline="30000" dirty="0" smtClean="0"/>
              <a:t>2</a:t>
            </a:r>
            <a:endParaRPr lang="en-US" sz="1100" dirty="0" smtClean="0"/>
          </a:p>
          <a:p>
            <a:r>
              <a:rPr lang="en-US" sz="1100" dirty="0" smtClean="0"/>
              <a:t>Interfacial strength ~ 3 </a:t>
            </a:r>
            <a:r>
              <a:rPr lang="en-US" sz="1100" dirty="0" err="1" smtClean="0"/>
              <a:t>GPa</a:t>
            </a:r>
            <a:endParaRPr lang="en-US" sz="11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454116" y="4671753"/>
            <a:ext cx="156581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92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029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13" grpId="0"/>
      <p:bldP spid="21" grpId="0" animBg="1"/>
      <p:bldP spid="11" grpId="0" animBg="1"/>
      <p:bldP spid="14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SAM Functionalization Procedure</a:t>
            </a:r>
          </a:p>
        </p:txBody>
      </p:sp>
      <p:sp>
        <p:nvSpPr>
          <p:cNvPr id="4" name="Process 3"/>
          <p:cNvSpPr/>
          <p:nvPr/>
        </p:nvSpPr>
        <p:spPr>
          <a:xfrm>
            <a:off x="388938" y="1481138"/>
            <a:ext cx="1235075" cy="790575"/>
          </a:xfrm>
          <a:prstGeom prst="flowChartProces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Arial"/>
                <a:cs typeface="Arial"/>
              </a:rPr>
              <a:t>Piranha Solution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Arial"/>
                <a:cs typeface="Arial"/>
              </a:rPr>
              <a:t>Clean</a:t>
            </a:r>
          </a:p>
        </p:txBody>
      </p:sp>
      <p:sp>
        <p:nvSpPr>
          <p:cNvPr id="52227" name="TextBox 9"/>
          <p:cNvSpPr txBox="1">
            <a:spLocks noChangeArrowheads="1"/>
          </p:cNvSpPr>
          <p:nvPr/>
        </p:nvSpPr>
        <p:spPr bwMode="auto">
          <a:xfrm>
            <a:off x="2249488" y="1138238"/>
            <a:ext cx="1741487" cy="14779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SAM bath</a:t>
            </a:r>
          </a:p>
          <a:p>
            <a:pPr algn="ctr" eaLnBrk="1" hangingPunct="1"/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24 hours</a:t>
            </a:r>
          </a:p>
          <a:p>
            <a:pPr algn="ctr" eaLnBrk="1" hangingPunct="1"/>
            <a:r>
              <a:rPr lang="en-US" sz="1800">
                <a:solidFill>
                  <a:schemeClr val="bg1"/>
                </a:solidFill>
                <a:latin typeface="Arial" charset="0"/>
                <a:cs typeface="Arial" charset="0"/>
              </a:rPr>
              <a:t>SAM molecule, amine catalyst, toluene</a:t>
            </a:r>
          </a:p>
        </p:txBody>
      </p:sp>
      <p:sp>
        <p:nvSpPr>
          <p:cNvPr id="24" name="Process 23"/>
          <p:cNvSpPr/>
          <p:nvPr/>
        </p:nvSpPr>
        <p:spPr>
          <a:xfrm>
            <a:off x="4662488" y="1146175"/>
            <a:ext cx="1525587" cy="1462088"/>
          </a:xfrm>
          <a:prstGeom prst="flowChartProces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Arial"/>
                <a:cs typeface="Arial"/>
              </a:rPr>
              <a:t>Rinse Toluene, Ethanol,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Arial"/>
                <a:cs typeface="Arial"/>
              </a:rPr>
              <a:t>DI water,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Arial"/>
                <a:cs typeface="Arial"/>
              </a:rPr>
              <a:t>blown dry</a:t>
            </a:r>
          </a:p>
        </p:txBody>
      </p:sp>
      <p:sp>
        <p:nvSpPr>
          <p:cNvPr id="36" name="Process 35"/>
          <p:cNvSpPr/>
          <p:nvPr/>
        </p:nvSpPr>
        <p:spPr>
          <a:xfrm>
            <a:off x="1231900" y="4157663"/>
            <a:ext cx="2517775" cy="411162"/>
          </a:xfrm>
          <a:prstGeom prst="flowChartProcess">
            <a:avLst/>
          </a:prstGeom>
          <a:solidFill>
            <a:srgbClr val="FFCC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err="1">
                <a:solidFill>
                  <a:srgbClr val="000000"/>
                </a:solidFill>
                <a:latin typeface="Arial"/>
                <a:cs typeface="Arial"/>
              </a:rPr>
              <a:t>Ellipsometry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7" name="Process 36"/>
          <p:cNvSpPr/>
          <p:nvPr/>
        </p:nvSpPr>
        <p:spPr>
          <a:xfrm>
            <a:off x="7132638" y="1481138"/>
            <a:ext cx="1544637" cy="790575"/>
          </a:xfrm>
          <a:prstGeom prst="flowChartProces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Transfer Printing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454025" y="2955925"/>
            <a:ext cx="82296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 dirty="0">
                <a:solidFill>
                  <a:srgbClr val="000090"/>
                </a:solidFill>
                <a:latin typeface="Arial"/>
                <a:ea typeface="+mj-ea"/>
                <a:cs typeface="Arial"/>
              </a:rPr>
              <a:t>Material Characterization</a:t>
            </a:r>
          </a:p>
        </p:txBody>
      </p:sp>
      <p:sp>
        <p:nvSpPr>
          <p:cNvPr id="21" name="Process 20"/>
          <p:cNvSpPr/>
          <p:nvPr/>
        </p:nvSpPr>
        <p:spPr>
          <a:xfrm>
            <a:off x="1231900" y="5403850"/>
            <a:ext cx="2517775" cy="411163"/>
          </a:xfrm>
          <a:prstGeom prst="flowChartProcess">
            <a:avLst/>
          </a:prstGeom>
          <a:solidFill>
            <a:srgbClr val="FFCC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X-ray Photoelectron Spectroscopy (XPS)</a:t>
            </a:r>
          </a:p>
        </p:txBody>
      </p:sp>
      <p:sp>
        <p:nvSpPr>
          <p:cNvPr id="22" name="Process 21"/>
          <p:cNvSpPr/>
          <p:nvPr/>
        </p:nvSpPr>
        <p:spPr>
          <a:xfrm>
            <a:off x="1231900" y="4779963"/>
            <a:ext cx="2517775" cy="412750"/>
          </a:xfrm>
          <a:prstGeom prst="flowChartProcess">
            <a:avLst/>
          </a:prstGeom>
          <a:solidFill>
            <a:srgbClr val="FFCC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Atomic Force Microscopy (AFM)</a:t>
            </a:r>
          </a:p>
        </p:txBody>
      </p:sp>
      <p:sp>
        <p:nvSpPr>
          <p:cNvPr id="26" name="Process 25"/>
          <p:cNvSpPr/>
          <p:nvPr/>
        </p:nvSpPr>
        <p:spPr>
          <a:xfrm>
            <a:off x="3970338" y="4154488"/>
            <a:ext cx="3702050" cy="411162"/>
          </a:xfrm>
          <a:prstGeom prst="flowChartProcess">
            <a:avLst/>
          </a:prstGeom>
          <a:solidFill>
            <a:srgbClr val="FFCC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SAM layer thickness ~ 1 nm</a:t>
            </a:r>
          </a:p>
        </p:txBody>
      </p:sp>
      <p:sp>
        <p:nvSpPr>
          <p:cNvPr id="27" name="Process 26"/>
          <p:cNvSpPr/>
          <p:nvPr/>
        </p:nvSpPr>
        <p:spPr>
          <a:xfrm>
            <a:off x="3946525" y="4781550"/>
            <a:ext cx="3749675" cy="411163"/>
          </a:xfrm>
          <a:prstGeom prst="flowChartProcess">
            <a:avLst/>
          </a:prstGeom>
          <a:solidFill>
            <a:srgbClr val="FFCC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Surface topography, surface roughness</a:t>
            </a:r>
          </a:p>
        </p:txBody>
      </p:sp>
      <p:sp>
        <p:nvSpPr>
          <p:cNvPr id="28" name="Process 27"/>
          <p:cNvSpPr/>
          <p:nvPr/>
        </p:nvSpPr>
        <p:spPr>
          <a:xfrm>
            <a:off x="3946525" y="5410200"/>
            <a:ext cx="3749675" cy="411163"/>
          </a:xfrm>
          <a:prstGeom prst="flowChartProcess">
            <a:avLst/>
          </a:prstGeom>
          <a:solidFill>
            <a:srgbClr val="FFCC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Chemical information</a:t>
            </a:r>
          </a:p>
        </p:txBody>
      </p:sp>
      <p:sp>
        <p:nvSpPr>
          <p:cNvPr id="52237" name="TextBox 28"/>
          <p:cNvSpPr txBox="1">
            <a:spLocks noChangeArrowheads="1"/>
          </p:cNvSpPr>
          <p:nvPr/>
        </p:nvSpPr>
        <p:spPr bwMode="auto">
          <a:xfrm>
            <a:off x="7150100" y="2312988"/>
            <a:ext cx="15097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>
                <a:latin typeface="Arial" charset="0"/>
                <a:cs typeface="Arial" charset="0"/>
              </a:rPr>
              <a:t>“Soft” lithography process</a:t>
            </a:r>
          </a:p>
        </p:txBody>
      </p:sp>
      <p:cxnSp>
        <p:nvCxnSpPr>
          <p:cNvPr id="33" name="Straight Arrow Connector 32"/>
          <p:cNvCxnSpPr>
            <a:stCxn id="4" idx="3"/>
            <a:endCxn id="52227" idx="1"/>
          </p:cNvCxnSpPr>
          <p:nvPr/>
        </p:nvCxnSpPr>
        <p:spPr>
          <a:xfrm>
            <a:off x="1624013" y="1876425"/>
            <a:ext cx="62547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2227" idx="3"/>
            <a:endCxn id="24" idx="1"/>
          </p:cNvCxnSpPr>
          <p:nvPr/>
        </p:nvCxnSpPr>
        <p:spPr>
          <a:xfrm>
            <a:off x="3990975" y="1876425"/>
            <a:ext cx="67151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3"/>
            <a:endCxn id="37" idx="1"/>
          </p:cNvCxnSpPr>
          <p:nvPr/>
        </p:nvCxnSpPr>
        <p:spPr>
          <a:xfrm>
            <a:off x="6188075" y="1876425"/>
            <a:ext cx="944563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241" name="TextBox 45"/>
          <p:cNvSpPr txBox="1">
            <a:spLocks noChangeArrowheads="1"/>
          </p:cNvSpPr>
          <p:nvPr/>
        </p:nvSpPr>
        <p:spPr bwMode="auto">
          <a:xfrm>
            <a:off x="1862138" y="3789363"/>
            <a:ext cx="1258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Technique</a:t>
            </a:r>
          </a:p>
        </p:txBody>
      </p:sp>
      <p:sp>
        <p:nvSpPr>
          <p:cNvPr id="52242" name="TextBox 46"/>
          <p:cNvSpPr txBox="1">
            <a:spLocks noChangeArrowheads="1"/>
          </p:cNvSpPr>
          <p:nvPr/>
        </p:nvSpPr>
        <p:spPr bwMode="auto">
          <a:xfrm>
            <a:off x="4486275" y="3789363"/>
            <a:ext cx="2627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Information Acquired</a:t>
            </a:r>
          </a:p>
        </p:txBody>
      </p:sp>
    </p:spTree>
    <p:extLst>
      <p:ext uri="{BB962C8B-B14F-4D97-AF65-F5344CB8AC3E}">
        <p14:creationId xmlns:p14="http://schemas.microsoft.com/office/powerpoint/2010/main" val="384563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8" descr="Pages from 2012 Nature Materials-01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3787775"/>
            <a:ext cx="5413375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308" descr="Pages from 2012 Nature Materials-01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263650"/>
            <a:ext cx="54133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23"/>
          <p:cNvSpPr txBox="1">
            <a:spLocks noChangeArrowheads="1"/>
          </p:cNvSpPr>
          <p:nvPr/>
        </p:nvSpPr>
        <p:spPr bwMode="auto">
          <a:xfrm>
            <a:off x="5286375" y="741363"/>
            <a:ext cx="203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latin typeface="Arial" charset="0"/>
              </a:rPr>
              <a:t>Use PDMS stamp to peel off gold</a:t>
            </a:r>
          </a:p>
        </p:txBody>
      </p:sp>
      <p:sp>
        <p:nvSpPr>
          <p:cNvPr id="53252" name="TextBox 336"/>
          <p:cNvSpPr txBox="1">
            <a:spLocks noChangeArrowheads="1"/>
          </p:cNvSpPr>
          <p:nvPr/>
        </p:nvSpPr>
        <p:spPr bwMode="auto">
          <a:xfrm>
            <a:off x="2311400" y="3198813"/>
            <a:ext cx="203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latin typeface="Arial" charset="0"/>
              </a:rPr>
              <a:t>Transfer Print to New Substrate</a:t>
            </a:r>
          </a:p>
        </p:txBody>
      </p:sp>
      <p:sp>
        <p:nvSpPr>
          <p:cNvPr id="53253" name="TextBox 337"/>
          <p:cNvSpPr txBox="1">
            <a:spLocks noChangeArrowheads="1"/>
          </p:cNvSpPr>
          <p:nvPr/>
        </p:nvSpPr>
        <p:spPr bwMode="auto">
          <a:xfrm>
            <a:off x="5176838" y="3198813"/>
            <a:ext cx="2057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latin typeface="Arial" charset="0"/>
              </a:rPr>
              <a:t>Peel off PDMS</a:t>
            </a:r>
          </a:p>
        </p:txBody>
      </p:sp>
      <p:sp>
        <p:nvSpPr>
          <p:cNvPr id="53254" name="TextBox 432"/>
          <p:cNvSpPr txBox="1">
            <a:spLocks noChangeArrowheads="1"/>
          </p:cNvSpPr>
          <p:nvPr/>
        </p:nvSpPr>
        <p:spPr bwMode="auto">
          <a:xfrm>
            <a:off x="5176838" y="3473450"/>
            <a:ext cx="1565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latin typeface="Arial" charset="0"/>
              </a:rPr>
              <a:t>SiO</a:t>
            </a:r>
            <a:r>
              <a:rPr lang="en-US" sz="1800" baseline="-25000">
                <a:solidFill>
                  <a:srgbClr val="000000"/>
                </a:solidFill>
                <a:latin typeface="Arial" charset="0"/>
              </a:rPr>
              <a:t>2</a:t>
            </a:r>
            <a:r>
              <a:rPr lang="en-US" sz="1800">
                <a:solidFill>
                  <a:srgbClr val="000000"/>
                </a:solidFill>
                <a:latin typeface="Arial" charset="0"/>
              </a:rPr>
              <a:t>/SAM/Au</a:t>
            </a:r>
          </a:p>
        </p:txBody>
      </p:sp>
      <p:sp>
        <p:nvSpPr>
          <p:cNvPr id="53255" name="TextBox 434"/>
          <p:cNvSpPr txBox="1">
            <a:spLocks noChangeArrowheads="1"/>
          </p:cNvSpPr>
          <p:nvPr/>
        </p:nvSpPr>
        <p:spPr bwMode="auto">
          <a:xfrm>
            <a:off x="4864100" y="865188"/>
            <a:ext cx="312738" cy="369887"/>
          </a:xfrm>
          <a:prstGeom prst="rect">
            <a:avLst/>
          </a:prstGeom>
          <a:solidFill>
            <a:srgbClr val="66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  <a:latin typeface="Arial" charset="0"/>
              </a:rPr>
              <a:t>2</a:t>
            </a:r>
          </a:p>
        </p:txBody>
      </p:sp>
      <p:sp>
        <p:nvSpPr>
          <p:cNvPr id="53256" name="TextBox 433"/>
          <p:cNvSpPr txBox="1">
            <a:spLocks noChangeArrowheads="1"/>
          </p:cNvSpPr>
          <p:nvPr/>
        </p:nvSpPr>
        <p:spPr bwMode="auto">
          <a:xfrm>
            <a:off x="1903413" y="865188"/>
            <a:ext cx="312737" cy="368300"/>
          </a:xfrm>
          <a:prstGeom prst="rect">
            <a:avLst/>
          </a:prstGeom>
          <a:solidFill>
            <a:srgbClr val="66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  <a:latin typeface="Arial" charset="0"/>
              </a:rPr>
              <a:t>1</a:t>
            </a:r>
          </a:p>
        </p:txBody>
      </p:sp>
      <p:sp>
        <p:nvSpPr>
          <p:cNvPr id="53257" name="TextBox 435"/>
          <p:cNvSpPr txBox="1">
            <a:spLocks noChangeArrowheads="1"/>
          </p:cNvSpPr>
          <p:nvPr/>
        </p:nvSpPr>
        <p:spPr bwMode="auto">
          <a:xfrm>
            <a:off x="1903413" y="3333750"/>
            <a:ext cx="312737" cy="369888"/>
          </a:xfrm>
          <a:prstGeom prst="rect">
            <a:avLst/>
          </a:prstGeom>
          <a:solidFill>
            <a:srgbClr val="66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  <a:latin typeface="Arial" charset="0"/>
              </a:rPr>
              <a:t>3</a:t>
            </a:r>
          </a:p>
        </p:txBody>
      </p:sp>
      <p:sp>
        <p:nvSpPr>
          <p:cNvPr id="53258" name="TextBox 436"/>
          <p:cNvSpPr txBox="1">
            <a:spLocks noChangeArrowheads="1"/>
          </p:cNvSpPr>
          <p:nvPr/>
        </p:nvSpPr>
        <p:spPr bwMode="auto">
          <a:xfrm>
            <a:off x="4864100" y="3333750"/>
            <a:ext cx="312738" cy="369888"/>
          </a:xfrm>
          <a:prstGeom prst="rect">
            <a:avLst/>
          </a:prstGeom>
          <a:solidFill>
            <a:srgbClr val="66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FF"/>
                </a:solidFill>
                <a:latin typeface="Arial" charset="0"/>
              </a:rPr>
              <a:t>4</a:t>
            </a:r>
          </a:p>
        </p:txBody>
      </p:sp>
      <p:sp>
        <p:nvSpPr>
          <p:cNvPr id="53259" name="TextBox 336"/>
          <p:cNvSpPr txBox="1">
            <a:spLocks noChangeArrowheads="1"/>
          </p:cNvSpPr>
          <p:nvPr/>
        </p:nvSpPr>
        <p:spPr bwMode="auto">
          <a:xfrm>
            <a:off x="2257425" y="741363"/>
            <a:ext cx="203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latin typeface="Arial" charset="0"/>
              </a:rPr>
              <a:t>Deposit Au on donor substrate</a:t>
            </a:r>
          </a:p>
        </p:txBody>
      </p:sp>
      <p:sp>
        <p:nvSpPr>
          <p:cNvPr id="53260" name="TextBox 94"/>
          <p:cNvSpPr txBox="1">
            <a:spLocks noChangeArrowheads="1"/>
          </p:cNvSpPr>
          <p:nvPr/>
        </p:nvSpPr>
        <p:spPr bwMode="auto">
          <a:xfrm>
            <a:off x="6191250" y="6373813"/>
            <a:ext cx="29559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200">
                <a:cs typeface="Calibri" charset="0"/>
              </a:rPr>
              <a:t>Losego et al. </a:t>
            </a:r>
            <a:r>
              <a:rPr lang="en-US" sz="1200" i="1">
                <a:cs typeface="Calibri" charset="0"/>
              </a:rPr>
              <a:t>Nat. Mater</a:t>
            </a:r>
            <a:r>
              <a:rPr lang="en-US" sz="1200">
                <a:cs typeface="Calibri" charset="0"/>
              </a:rPr>
              <a:t>. 11 (2012)  </a:t>
            </a:r>
          </a:p>
        </p:txBody>
      </p:sp>
      <p:sp>
        <p:nvSpPr>
          <p:cNvPr id="53261" name="Title 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Transfer Printing Method</a:t>
            </a:r>
          </a:p>
        </p:txBody>
      </p:sp>
    </p:spTree>
    <p:extLst>
      <p:ext uri="{BB962C8B-B14F-4D97-AF65-F5344CB8AC3E}">
        <p14:creationId xmlns:p14="http://schemas.microsoft.com/office/powerpoint/2010/main" val="4178339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6" descr="spallation setu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247775"/>
            <a:ext cx="5408613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Title 1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Interfacial Strength Measurement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6613" y="3606800"/>
            <a:ext cx="7446962" cy="245427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b="0" dirty="0">
                <a:latin typeface="Arial"/>
                <a:cs typeface="Arial"/>
              </a:rPr>
              <a:t>Transfer printed Au films (150 nm)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b="0" dirty="0">
                <a:latin typeface="Arial"/>
                <a:cs typeface="Arial"/>
              </a:rPr>
              <a:t>Fused </a:t>
            </a:r>
            <a:r>
              <a:rPr lang="en-US" b="0" dirty="0" smtClean="0">
                <a:latin typeface="Arial"/>
                <a:cs typeface="Arial"/>
              </a:rPr>
              <a:t>silica / Si </a:t>
            </a:r>
            <a:r>
              <a:rPr lang="en-US" b="0" dirty="0">
                <a:latin typeface="Arial"/>
                <a:cs typeface="Arial"/>
              </a:rPr>
              <a:t>substrates (1.5 mm thick)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b="0" dirty="0" err="1">
                <a:latin typeface="Arial"/>
                <a:cs typeface="Arial"/>
              </a:rPr>
              <a:t>Nd:YAG</a:t>
            </a:r>
            <a:r>
              <a:rPr lang="en-US" b="0" dirty="0">
                <a:latin typeface="Arial"/>
                <a:cs typeface="Arial"/>
              </a:rPr>
              <a:t> spot size of 2.0 mm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b="0" dirty="0" smtClean="0">
                <a:latin typeface="Arial"/>
                <a:cs typeface="Arial"/>
              </a:rPr>
              <a:t>Test </a:t>
            </a:r>
            <a:r>
              <a:rPr lang="en-US" b="0" dirty="0">
                <a:latin typeface="Arial"/>
                <a:cs typeface="Arial"/>
              </a:rPr>
              <a:t>over a range of fluences</a:t>
            </a:r>
          </a:p>
          <a:p>
            <a:pPr eaLnBrk="1" hangingPunct="1">
              <a:lnSpc>
                <a:spcPct val="130000"/>
              </a:lnSpc>
              <a:defRPr/>
            </a:pPr>
            <a:r>
              <a:rPr lang="en-US" b="0" dirty="0">
                <a:latin typeface="Arial"/>
                <a:cs typeface="Arial"/>
              </a:rPr>
              <a:t>Determine film </a:t>
            </a:r>
            <a:r>
              <a:rPr lang="en-US" b="0" dirty="0" smtClean="0">
                <a:latin typeface="Arial"/>
                <a:cs typeface="Arial"/>
              </a:rPr>
              <a:t>failure optically</a:t>
            </a:r>
            <a:endParaRPr lang="en-US" b="0" dirty="0">
              <a:latin typeface="Arial"/>
              <a:cs typeface="Arial"/>
            </a:endParaRPr>
          </a:p>
          <a:p>
            <a:pPr>
              <a:lnSpc>
                <a:spcPct val="130000"/>
              </a:lnSpc>
              <a:defRPr/>
            </a:pPr>
            <a:endParaRPr lang="en-US" b="0" dirty="0">
              <a:latin typeface="Arial"/>
              <a:cs typeface="Arial"/>
            </a:endParaRPr>
          </a:p>
        </p:txBody>
      </p:sp>
      <p:grpSp>
        <p:nvGrpSpPr>
          <p:cNvPr id="56324" name="Group 2"/>
          <p:cNvGrpSpPr>
            <a:grpSpLocks/>
          </p:cNvGrpSpPr>
          <p:nvPr/>
        </p:nvGrpSpPr>
        <p:grpSpPr bwMode="auto">
          <a:xfrm>
            <a:off x="5809417" y="810302"/>
            <a:ext cx="3284342" cy="2599648"/>
            <a:chOff x="6542579" y="1549045"/>
            <a:chExt cx="2559043" cy="2026005"/>
          </a:xfrm>
        </p:grpSpPr>
        <p:pic>
          <p:nvPicPr>
            <p:cNvPr id="56326" name="Picture 9" descr="Side Profile.t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2579" y="1931987"/>
              <a:ext cx="2559043" cy="164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27" name="TextBox 10"/>
            <p:cNvSpPr txBox="1">
              <a:spLocks noChangeArrowheads="1"/>
            </p:cNvSpPr>
            <p:nvPr/>
          </p:nvSpPr>
          <p:spPr bwMode="auto">
            <a:xfrm>
              <a:off x="6956425" y="1549045"/>
              <a:ext cx="17113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 dirty="0">
                  <a:cs typeface="Calibri" charset="0"/>
                </a:rPr>
                <a:t>Specimen Schematic</a:t>
              </a:r>
            </a:p>
          </p:txBody>
        </p:sp>
      </p:grpSp>
      <p:sp>
        <p:nvSpPr>
          <p:cNvPr id="56325" name="TextBox 1"/>
          <p:cNvSpPr txBox="1">
            <a:spLocks noChangeArrowheads="1"/>
          </p:cNvSpPr>
          <p:nvPr/>
        </p:nvSpPr>
        <p:spPr bwMode="auto">
          <a:xfrm>
            <a:off x="1222375" y="823913"/>
            <a:ext cx="3027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 dirty="0"/>
              <a:t>Laser Spallation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7515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V(t)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elta=0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ilde{\delta}=\dfrac{\delta}{\delta_c}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eta=\dfrac{A}{\delta_c}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frac{\overline{T}(\tilde{\delta})}{\sigma_c}=e^{1-\tilde{\delta}-\eta}[(\tilde{\delta}+\eta) I_0(\eta)-\eta I_1(\eta)]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elta_i(x,y)=A\left[1+\sin{\dfrac{\pi x}{L}}\sin{\dfrac{\pi y}{L}}\right]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delta_c$=1-2.5\AA, $A=$10\AA, $\eta=\dfrac{A}{\delta_c}=$4-10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"/>
  <p:tag name="ORIGINALWIDTH" val="285.6"/>
  <p:tag name="LATEXADDIN" val="\documentclass{article}&#10;\usepackage{amsmath}&#10;\pagestyle{empty}&#10;\begin{document}&#10;&#10;&#10;&#10;L$&gt;&gt;$A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"/>
  <p:tag name="ORIGINALWIDTH" val="198.6"/>
  <p:tag name="LATEXADDIN" val="\documentclass{article}&#10;\usepackage{amsmath}&#10;\pagestyle{empty}&#10;\begin{document}&#10;&#10;&#10;&#10;$\delta_i(x)$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8.4"/>
  <p:tag name="ORIGINALWIDTH" val="68.4"/>
  <p:tag name="LATEXADDIN" val="\documentclass{article}&#10;\usepackage{amsmath}&#10;\pagestyle{empty}&#10;\begin{document}&#10;&#10;&#10;&#10;H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4"/>
  <p:tag name="ORIGINALWIDTH" val="116.4"/>
  <p:tag name="LATEXADDIN" val="\documentclass{article}&#10;\usepackage{amsmath}&#10;\pagestyle{empty}&#10;\begin{document}&#10;&#10;&#10;&#10;2A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elta&gt;0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3.2"/>
  <p:tag name="ORIGINALWIDTH" val="662.4"/>
  <p:tag name="LATEXADDIN" val="\documentclass{article}&#10;\usepackage{amsmath}&#10;\pagestyle{empty}&#10;\begin{document}&#10;&#10;&#10;&#10;SAM Substrate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2"/>
  <p:tag name="ORIGINALWIDTH" val="124.8"/>
  <p:tag name="LATEXADDIN" val="\documentclass{article}&#10;\usepackage{amsmath}&#10;\pagestyle{empty}&#10;\begin{document}&#10;&#10;&#10;&#10;Au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elta_i(x)=A(1-\cos{\pi x/L)}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"/>
  <p:tag name="ORIGINALWIDTH" val="196.2"/>
  <p:tag name="LATEXADDIN" val="\documentclass{article}&#10;\usepackage{amsmath}&#10;\pagestyle{empty}&#10;\begin{document}&#10;&#10;&#10;&#10;$w(x)$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frac{d^4w}{dx^4}EI=T(\delta_i(x)+w(x))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w'(0)=0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w'(L)=0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w(0)=w(L)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int^L_0T(x)dx=0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delta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elta_i(x)+\delta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_c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delta_c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T(\delta)=e\sigma_c\dfrac{\delta}{\delta_c}\exp-\dfrac{\delta}{\delta_c}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7.54598"/>
  <p:tag name="ORIGINALWIDTH" val="720"/>
  <p:tag name="LATEXADDIN" val="\documentclass{article}&#10;\usepackage{amsmath}&#10;\pagestyle{empty}&#10;\begin{document}&#10;&#10;&#10;$\beta\dfrac{d^4\widetilde{w}}{d\widetilde{x}^4}=-(1-\cos{2\pi\widetilde{x}}+\widetilde{w})\exp{[\eta(-1+\cos{2\pi\widetilde{x}}-\widetilde{w})]}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46433"/>
  <p:tag name="ORIGINALWIDTH" val="720"/>
  <p:tag name="LATEXADDIN" val="\documentclass{article}&#10;\usepackage{amsmath}&#10;\pagestyle{empty}&#10;\begin{document}&#10;&#10;&#10;$\beta\approx 5\times10^{-5}\quad\eta\approx 5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.54071"/>
  <p:tag name="ORIGINALWIDTH" val="720"/>
  <p:tag name="LATEXADDIN" val="\documentclass{article}&#10;\usepackage{amsmath}&#10;\pagestyle{empty}&#10;\begin{document}&#10;&#10;&#10;$L=500nm\quad A=1nm \quad H=150nm \quad E=79GPA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0.10756"/>
  <p:tag name="ORIGINALWIDTH" val="720"/>
  <p:tag name="LATEXADDIN" val="\documentclass{article}&#10;\usepackage{amsmath}&#10;\pagestyle{empty}&#10;\begin{document}&#10;&#10;&#10;&#10;$\sigma_c=1GPA\quad\delta_c=0.2nm\quad\nu=0.44$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"/>
  <p:tag name="ORIGINALWIDTH" val="406.2"/>
  <p:tag name="LATEXADDIN" val="\documentclass{article}&#10;\usepackage{amsmath}&#10;\pagestyle{empty}&#10;\begin{document}&#10;&#10;&#10;&#10;$\widetilde{w}'(1)=0$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"/>
  <p:tag name="ORIGINALWIDTH" val="670.8"/>
  <p:tag name="LATEXADDIN" val="\documentclass{article}&#10;\usepackage{amsmath}&#10;\pagestyle{empty}&#10;\begin{document}&#10;&#10;&#10;&#10;$\widetilde{w}'''(0)=\widetilde{w}'''(1)$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x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"/>
  <p:tag name="ORIGINALWIDTH" val="551.4"/>
  <p:tag name="LATEXADDIN" val="\documentclass{article}&#10;\usepackage{amsmath}&#10;\pagestyle{empty}&#10;\begin{document}&#10;&#10;&#10;&#10;$\widetilde{w}'(0)=\widetilde{w}(1)$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"/>
  <p:tag name="ORIGINALWIDTH" val="406.2"/>
  <p:tag name="LATEXADDIN" val="\documentclass{article}&#10;\usepackage{amsmath}&#10;\pagestyle{empty}&#10;\begin{document}&#10;&#10;&#10;&#10;$\widetilde{w}'(0)=0$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2.6"/>
  <p:tag name="ORIGINALWIDTH" val="280.8"/>
  <p:tag name="LATEXADDIN" val="\documentclass{article}&#10;\usepackage{amsmath}&#10;\pagestyle{empty}&#10;\begin{document}&#10;&#10;&#10;$\eta=\dfrac{A}{\delta_c}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9.4"/>
  <p:tag name="ORIGINALWIDTH" val="267"/>
  <p:tag name="LATEXADDIN" val="\documentclass{article}&#10;\usepackage{amsmath}&#10;\pagestyle{empty}&#10;\begin{document}&#10;&#10;&#10;$\widetilde{x}=\dfrac{x}{L}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9.4"/>
  <p:tag name="ORIGINALWIDTH" val="291.6"/>
  <p:tag name="LATEXADDIN" val="\documentclass{article}&#10;\usepackage{amsmath}&#10;\pagestyle{empty}&#10;\begin{document}&#10;&#10;&#10;$\widetilde{w}=\dfrac{w}{A}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2.3483"/>
  <p:tag name="ORIGINALWIDTH" val="720"/>
  <p:tag name="LATEXADDIN" val="\documentclass{article}&#10;\usepackage{amsmath}&#10;\pagestyle{empty}&#10;\begin{document}&#10;&#10;&#10;&#10;$\beta=\dfrac{EH^3\delta_c}{12e\sigma_cL^4(1-\nu^2)}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beta=\frac{EH^3\delta_c}{12e\sigma_cL^4(1-\nu^2)}$&#10;&#10;\end{document}"/>
  <p:tag name="IGUANATEXSIZE" val="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eta=\frac{A}{\delta_c}$&#10;\end{document}"/>
  <p:tag name="IGUANATEXSIZE" val="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widetilde{E}_b=E_b/E_{frac}$&#10;&#10;\end{document}"/>
  <p:tag name="IGUANATEXSIZE" val="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E_{frac}=eL\sigma_c\delta_c$&#10;&#10;\end{document}"/>
  <p:tag name="IGUANATEXSIZE" val="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overline{T}(\delta)=\dfrac{1}{L}\int_{-L}^{L}T(\delta+\delta_i(x))dx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beta=\frac{EH^3\delta_c}{12e\sigma_cL^4(1-\nu^2)}$&#10;&#10;\end{document}"/>
  <p:tag name="IGUANATEXSIZE" val="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eta=\frac{A}{\delta_c}$&#10;\end{document}"/>
  <p:tag name="IGUANATEXSIZE" val="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widetilde{E}_b=E_b/E_{frac}$&#10;&#10;\end{document}"/>
  <p:tag name="IGUANATEXSIZE" val="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E_{frac}=eL\sigma_c\delta_c$&#10;&#10;\end{document}"/>
  <p:tag name="IGUANATEXSIZE" val="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beta=\frac{EH^3\delta_c}{12e\sigma_cL^4(1-\nu^2)}$&#10;&#10;\end{document}"/>
  <p:tag name="IGUANATEXSIZE" val="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eta=\frac{A}{\delta_c}$&#10;\end{document}"/>
  <p:tag name="IGUANATEXSIZE" val="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widetilde{E}_b=E_b/E_{frac}$&#10;&#10;\end{document}"/>
  <p:tag name="IGUANATEXSIZE" val="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E_{frac}=eL\sigma_c\delta_c$&#10;&#10;\end{document}"/>
  <p:tag name="IGUANATEXSIZE" val="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8"/>
  <p:tag name="ORIGINALWIDTH" val="103.2"/>
  <p:tag name="LATEXADDIN" val="\documentclass{article}&#10;\usepackage{amsmath}&#10;\pagestyle{empty}&#10;\begin{document}&#10;&#10;$\widetilde{E}_b$&#10;&#10;\end{document}"/>
  <p:tag name="IGUANATEXSIZE" val="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beta=\frac{EH^3\delta_c}{12e\sigma_cL^4(1-\nu^2)}$&#10;&#10;\end{document}"/>
  <p:tag name="IGUANATEXSIZE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elta_i(x)=A(1+\sin{2\pi x/L)}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eta=\frac{A}{\delta_c}$&#10;\end{document}"/>
  <p:tag name="IGUANATEXSIZE" val="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0.1568"/>
  <p:tag name="ORIGINALWIDTH" val="720"/>
  <p:tag name="LATEXADDIN" val="\documentclass{article}&#10;\usepackage{amsmath}&#10;\pagestyle{empty}&#10;\begin{document}&#10;&#10;&#10;&#10;$\bar{T}=\dfrac{1}{L}\int_0^L T(x)dx$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6"/>
  <p:tag name="ORIGINALWIDTH" val="228.6"/>
  <p:tag name="LATEXADDIN" val="\documentclass{article}&#10;\usepackage{amsmath}&#10;\pagestyle{empty}&#10;\begin{document}&#10;&#10;$\eta=5$&#10;\end{document}"/>
  <p:tag name="IGUANATEXSIZE" val="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beta=\frac{EH^3\delta_c}{12e\sigma_cL^4(1-\nu^2)}$&#10;&#10;\end{document}"/>
  <p:tag name="IGUANATEXSIZE" val="2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eta=\frac{A}{\delta_c}$&#10;\end{document}"/>
  <p:tag name="IGUANATEXSIZE" val="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0.1568"/>
  <p:tag name="ORIGINALWIDTH" val="720"/>
  <p:tag name="LATEXADDIN" val="\documentclass{article}&#10;\usepackage{amsmath}&#10;\pagestyle{empty}&#10;\begin{document}&#10;&#10;&#10;&#10;$\bar{T}=\dfrac{1}{L}\int_0^L T(x)dx$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6"/>
  <p:tag name="ORIGINALWIDTH" val="228.6"/>
  <p:tag name="LATEXADDIN" val="\documentclass{article}&#10;\usepackage{amsmath}&#10;\pagestyle{empty}&#10;\begin{document}&#10;&#10;$\eta=5$&#10;\end{document}"/>
  <p:tag name="IGUANATEXSIZE" val="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beta=\frac{EH^3\delta_c}{12e\sigma_cL^4(1-\nu^2)}$&#10;&#10;\end{document}"/>
  <p:tag name="IGUANATEXSIZE" val="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eta=\frac{A}{\delta_c}$&#10;\end{document}"/>
  <p:tag name="IGUANATEXSIZE" val="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0.1568"/>
  <p:tag name="ORIGINALWIDTH" val="720"/>
  <p:tag name="LATEXADDIN" val="\documentclass{article}&#10;\usepackage{amsmath}&#10;\pagestyle{empty}&#10;\begin{document}&#10;&#10;&#10;&#10;$\bar{T}=\dfrac{1}{L}\int_0^L T(x)dx$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T(\delta)=e\sigma_c\dfrac{\delta}{\delta_c}\exp-\dfrac{\delta}{\delta_c}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6"/>
  <p:tag name="ORIGINALWIDTH" val="228.6"/>
  <p:tag name="LATEXADDIN" val="\documentclass{article}&#10;\usepackage{amsmath}&#10;\pagestyle{empty}&#10;\begin{document}&#10;&#10;$\eta=5$&#10;\end{document}"/>
  <p:tag name="IGUANATEXSIZE" val="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4.8"/>
  <p:tag name="ORIGINALWIDTH" val="595.2"/>
  <p:tag name="LATEXADDIN" val="\documentclass{article}&#10;\usepackage{amsmath}&#10;\pagestyle{empty}&#10;\begin{document}&#10;&#10;&#10;$\widetilde{E}_c=\dfrac{\int_0^\infty\bar{T}d\bar{\delta}}{e\sigma_c\delta_c}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L&gt;&gt;A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elta_i(x)$&#10;&#10;\end{document}"/>
  <p:tag name="IGUANATEXSIZE" val="2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154254</TotalTime>
  <Words>1529</Words>
  <Application>Microsoft Macintosh PowerPoint</Application>
  <PresentationFormat>On-screen Show (4:3)</PresentationFormat>
  <Paragraphs>296</Paragraphs>
  <Slides>33</Slides>
  <Notes>18</Notes>
  <HiddenSlides>0</HiddenSlides>
  <MMClips>4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1_Office Theme</vt:lpstr>
      <vt:lpstr>Equation</vt:lpstr>
      <vt:lpstr>Molecular Tailoring of Interfaces using Self-Assembled Monolayers: A Multi-scale Study of Roughness Effects</vt:lpstr>
      <vt:lpstr>Self-Assembled Monolayers</vt:lpstr>
      <vt:lpstr>Molecular Mechanical Tailoring of Interfaces</vt:lpstr>
      <vt:lpstr>Materials</vt:lpstr>
      <vt:lpstr>MD Model of DTES and MUTMS SAMs</vt:lpstr>
      <vt:lpstr>MD Predicted Cohesive Laws for DTES, MUTMS</vt:lpstr>
      <vt:lpstr>SAM Functionalization Procedure</vt:lpstr>
      <vt:lpstr>Transfer Printing Method</vt:lpstr>
      <vt:lpstr>Interfacial Strength Measurement</vt:lpstr>
      <vt:lpstr>Laser Spallation Setup</vt:lpstr>
      <vt:lpstr>Interferometric Data Analysis</vt:lpstr>
      <vt:lpstr>Observed Film Failure</vt:lpstr>
      <vt:lpstr>Interfacial Strength Statistics</vt:lpstr>
      <vt:lpstr>“Side Note”: Heat Transport Properties</vt:lpstr>
      <vt:lpstr>Interface Strength vs. Heat Transport</vt:lpstr>
      <vt:lpstr>Back to Interface Strength: AFM Surface Scans</vt:lpstr>
      <vt:lpstr>Surface Roughness: Si vs. Fused Silica</vt:lpstr>
      <vt:lpstr>Rigid/Static Separation: 1D Mesoscale Model</vt:lpstr>
      <vt:lpstr>Rigid/Static Separation: 1D Results</vt:lpstr>
      <vt:lpstr>Rigid/Static Separation: 2D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Current/Future Work</vt:lpstr>
      <vt:lpstr>Thank You</vt:lpstr>
    </vt:vector>
  </TitlesOfParts>
  <Company>Sottos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Si/SiO2/PI Strips 200nm Au E-beam Weak Adhesion Layer</dc:title>
  <dc:creator>Sottos Group</dc:creator>
  <cp:lastModifiedBy>Chen Zhang</cp:lastModifiedBy>
  <cp:revision>642</cp:revision>
  <cp:lastPrinted>2014-06-12T13:46:17Z</cp:lastPrinted>
  <dcterms:created xsi:type="dcterms:W3CDTF">2013-04-22T03:33:48Z</dcterms:created>
  <dcterms:modified xsi:type="dcterms:W3CDTF">2017-01-31T00:52:02Z</dcterms:modified>
</cp:coreProperties>
</file>